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307" r:id="rId2"/>
    <p:sldId id="338" r:id="rId3"/>
    <p:sldId id="339" r:id="rId4"/>
    <p:sldId id="340" r:id="rId5"/>
    <p:sldId id="356" r:id="rId6"/>
    <p:sldId id="350" r:id="rId7"/>
    <p:sldId id="351" r:id="rId8"/>
    <p:sldId id="343" r:id="rId9"/>
    <p:sldId id="314" r:id="rId10"/>
    <p:sldId id="355" r:id="rId11"/>
    <p:sldId id="322" r:id="rId12"/>
    <p:sldId id="317" r:id="rId13"/>
    <p:sldId id="345" r:id="rId14"/>
    <p:sldId id="352" r:id="rId15"/>
    <p:sldId id="319" r:id="rId16"/>
  </p:sldIdLst>
  <p:sldSz cx="9144000" cy="6858000" type="screen4x3"/>
  <p:notesSz cx="6797675" cy="9928225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47">
          <p15:clr>
            <a:srgbClr val="A4A3A4"/>
          </p15:clr>
        </p15:guide>
        <p15:guide id="2" pos="393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01E"/>
    <a:srgbClr val="56565B"/>
    <a:srgbClr val="DB89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26" autoAdjust="0"/>
  </p:normalViewPr>
  <p:slideViewPr>
    <p:cSldViewPr snapToGrid="0" snapToObjects="1">
      <p:cViewPr varScale="1">
        <p:scale>
          <a:sx n="106" d="100"/>
          <a:sy n="106" d="100"/>
        </p:scale>
        <p:origin x="1764" y="114"/>
      </p:cViewPr>
      <p:guideLst>
        <p:guide orient="horz" pos="1747"/>
        <p:guide pos="3933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2B917-D8F6-4ED0-8602-5817AB931AD1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9BCCE-BB2E-481A-8930-3D3CCC4D48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713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Welke voedingsstof</a:t>
            </a:r>
            <a:r>
              <a:rPr lang="nl-NL" baseline="0" dirty="0" smtClean="0"/>
              <a:t> is voor jullie van belang?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9BCCE-BB2E-481A-8930-3D3CCC4D48D7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0239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/>
          <p:cNvSpPr/>
          <p:nvPr userDrawn="1"/>
        </p:nvSpPr>
        <p:spPr>
          <a:xfrm>
            <a:off x="0" y="0"/>
            <a:ext cx="1580726" cy="15957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black">
          <a:xfrm>
            <a:off x="1416259" y="691733"/>
            <a:ext cx="7727741" cy="3357091"/>
          </a:xfrm>
          <a:prstGeom prst="rect">
            <a:avLst/>
          </a:prstGeom>
          <a:solidFill>
            <a:srgbClr val="F7901E"/>
          </a:solidFill>
          <a:ln>
            <a:noFill/>
          </a:ln>
          <a:effectLst/>
        </p:spPr>
        <p:txBody>
          <a:bodyPr wrap="none" anchor="ctr"/>
          <a:lstStyle/>
          <a:p>
            <a:endParaRPr lang="nl-NL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53708" y="4510061"/>
            <a:ext cx="7282422" cy="811267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56565B"/>
                </a:solidFill>
                <a:latin typeface="Avenir Book"/>
                <a:cs typeface="Avenir Book"/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53709" y="5366786"/>
            <a:ext cx="7282422" cy="62230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>
                <a:solidFill>
                  <a:srgbClr val="56565B"/>
                </a:solidFill>
                <a:latin typeface="Avenir Book"/>
                <a:cs typeface="Avenir Book"/>
              </a:defRPr>
            </a:lvl1pPr>
          </a:lstStyle>
          <a:p>
            <a:pPr lvl="0"/>
            <a:r>
              <a:rPr lang="en-US" noProof="0" dirty="0" smtClean="0"/>
              <a:t>Click to edit Master subtitle style</a:t>
            </a:r>
          </a:p>
        </p:txBody>
      </p:sp>
      <p:sp>
        <p:nvSpPr>
          <p:cNvPr id="17" name="Rechthoek 16"/>
          <p:cNvSpPr/>
          <p:nvPr userDrawn="1"/>
        </p:nvSpPr>
        <p:spPr>
          <a:xfrm>
            <a:off x="3" y="6295494"/>
            <a:ext cx="9143999" cy="5681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 descr="MZ_logo_wit_rgb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0363" y="1043452"/>
            <a:ext cx="3520475" cy="178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988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opsommingstek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1315752" y="862757"/>
            <a:ext cx="7474187" cy="1044851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56565B"/>
                </a:solidFill>
                <a:latin typeface="Avenir Book"/>
                <a:cs typeface="Avenir Book"/>
              </a:defRPr>
            </a:lvl1pPr>
          </a:lstStyle>
          <a:p>
            <a:r>
              <a:rPr lang="nl-NL" dirty="0" err="1" smtClean="0"/>
              <a:t>Kli</a:t>
            </a:r>
            <a:r>
              <a:rPr lang="nl-NL" dirty="0" smtClean="0"/>
              <a:t>	k om de stijl te bewerken</a:t>
            </a:r>
            <a:endParaRPr lang="nl-NL" dirty="0"/>
          </a:p>
        </p:txBody>
      </p:sp>
      <p:sp>
        <p:nvSpPr>
          <p:cNvPr id="8" name="Tijdelijke aanduiding voor inhoud 2"/>
          <p:cNvSpPr>
            <a:spLocks noGrp="1"/>
          </p:cNvSpPr>
          <p:nvPr>
            <p:ph idx="1"/>
          </p:nvPr>
        </p:nvSpPr>
        <p:spPr>
          <a:xfrm>
            <a:off x="1315752" y="1934331"/>
            <a:ext cx="7474187" cy="4474804"/>
          </a:xfrm>
          <a:prstGeom prst="rect">
            <a:avLst/>
          </a:prstGeom>
        </p:spPr>
        <p:txBody>
          <a:bodyPr/>
          <a:lstStyle>
            <a:lvl1pPr algn="l">
              <a:defRPr sz="2600">
                <a:solidFill>
                  <a:srgbClr val="56565B"/>
                </a:solidFill>
                <a:latin typeface="Avenir Book"/>
                <a:cs typeface="Avenir Book"/>
              </a:defRPr>
            </a:lvl1pPr>
            <a:lvl2pPr algn="l">
              <a:defRPr sz="2000">
                <a:solidFill>
                  <a:srgbClr val="56565B"/>
                </a:solidFill>
                <a:latin typeface="Avenir Book"/>
                <a:cs typeface="Avenir Book"/>
              </a:defRPr>
            </a:lvl2pPr>
            <a:lvl3pPr algn="l">
              <a:defRPr sz="2000">
                <a:solidFill>
                  <a:srgbClr val="56565B"/>
                </a:solidFill>
                <a:latin typeface="Avenir Book"/>
                <a:cs typeface="Avenir Book"/>
              </a:defRPr>
            </a:lvl3pPr>
            <a:lvl4pPr algn="l">
              <a:defRPr sz="1800">
                <a:solidFill>
                  <a:srgbClr val="56565B"/>
                </a:solidFill>
                <a:latin typeface="Avenir Book"/>
                <a:cs typeface="Avenir Book"/>
              </a:defRPr>
            </a:lvl4pPr>
            <a:lvl5pPr algn="l">
              <a:defRPr sz="1800">
                <a:solidFill>
                  <a:srgbClr val="56565B"/>
                </a:solidFill>
                <a:latin typeface="Avenir Book"/>
                <a:cs typeface="Avenir Book"/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69921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tekstbl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315752" y="1921277"/>
            <a:ext cx="7474187" cy="44424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00">
                <a:solidFill>
                  <a:srgbClr val="56565B"/>
                </a:solidFill>
                <a:latin typeface="Avenir Book"/>
                <a:cs typeface="Avenir Book"/>
              </a:defRPr>
            </a:lvl1pPr>
            <a:lvl2pPr algn="l">
              <a:defRPr sz="2000">
                <a:solidFill>
                  <a:srgbClr val="56565B"/>
                </a:solidFill>
              </a:defRPr>
            </a:lvl2pPr>
            <a:lvl3pPr algn="l">
              <a:defRPr sz="2000">
                <a:solidFill>
                  <a:srgbClr val="56565B"/>
                </a:solidFill>
              </a:defRPr>
            </a:lvl3pPr>
            <a:lvl4pPr algn="l">
              <a:defRPr sz="1800">
                <a:solidFill>
                  <a:srgbClr val="56565B"/>
                </a:solidFill>
              </a:defRPr>
            </a:lvl4pPr>
            <a:lvl5pPr algn="l">
              <a:defRPr sz="1800">
                <a:solidFill>
                  <a:srgbClr val="56565B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  <a:endParaRPr lang="nl-NL" dirty="0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1315752" y="862757"/>
            <a:ext cx="7474187" cy="1044851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56565B"/>
                </a:solidFill>
                <a:latin typeface="Avenir Book"/>
                <a:cs typeface="Avenir Book"/>
              </a:defRPr>
            </a:lvl1pPr>
          </a:lstStyle>
          <a:p>
            <a:r>
              <a:rPr lang="nl-NL" dirty="0" err="1" smtClean="0"/>
              <a:t>Kli</a:t>
            </a:r>
            <a:r>
              <a:rPr lang="nl-NL" dirty="0" smtClean="0"/>
              <a:t>	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54594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500688" y="6519863"/>
            <a:ext cx="2879725" cy="3381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760413" y="361950"/>
            <a:ext cx="5757862" cy="4000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0413" y="6519863"/>
            <a:ext cx="2879725" cy="3381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Pagina </a:t>
            </a:r>
            <a:fld id="{B016B917-2E7E-4CD7-83AF-0C5B7B3E37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989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60413" y="898525"/>
            <a:ext cx="7737475" cy="10795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500688" y="6519863"/>
            <a:ext cx="2879725" cy="3381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3 juli 2008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760413" y="361950"/>
            <a:ext cx="5757862" cy="4000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Namen auteur(s) / presenterende auteur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0413" y="6519863"/>
            <a:ext cx="2879725" cy="3381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Pagina </a:t>
            </a:r>
            <a:fld id="{E04E059F-7FC9-48B9-908D-C8180F970B7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53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black">
          <a:xfrm>
            <a:off x="1421914" y="6629400"/>
            <a:ext cx="7722086" cy="234600"/>
          </a:xfrm>
          <a:prstGeom prst="rect">
            <a:avLst/>
          </a:prstGeom>
          <a:solidFill>
            <a:srgbClr val="F7901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pic>
        <p:nvPicPr>
          <p:cNvPr id="4" name="Afbeelding 3" descr="Maasstad-Ziekenhuis-logo.png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913" y="192087"/>
            <a:ext cx="1157174" cy="61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215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12" Type="http://schemas.openxmlformats.org/officeDocument/2006/relationships/image" Target="../media/image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://www.google.nl/url?sa=i&amp;rct=j&amp;q=etiket+voedingswaarde&amp;source=images&amp;cd=&amp;cad=rja&amp;docid=fKVwpbhFDha7UM&amp;tbnid=6SNjTLQojjixfM:&amp;ved=0CAUQjRw&amp;url=http://dekeukenvanmartine.blogspot.com/2012/05/producenten-sjoemelen-met.html&amp;ei=ji7UUf_yHcT70gXFnIEo&amp;bvm=bv.48705608,d.d2k&amp;psig=AFQjCNG7ZvPTDro_LDQ1VQNozbWdP-NknA&amp;ust=1372946399929026" TargetMode="Externa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hyperlink" Target="http://www.google.nl/url?sa=i&amp;rct=j&amp;q=etiket+voedingswaarde&amp;source=images&amp;cd=&amp;cad=rja&amp;docid=2zENLPPx7pLKfM&amp;tbnid=nZF_2ZxFND9LMM:&amp;ved=0CAUQjRw&amp;url=http://mylifebalance.net/nl/gezondheid-en-voeding/etiketten&amp;ei=PS_UUff0LrSV0QXbtIC4Cg&amp;bvm=bv.48705608,d.d2k&amp;psig=AFQjCNGJoqmfUai-JPJdV-bHgBrl8xwuCQ&amp;ust=1372946576626065" TargetMode="External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3.pn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nl-NL" sz="2800" dirty="0" err="1" smtClean="0"/>
              <a:t>Zwangerschapsdiabetes</a:t>
            </a:r>
            <a:r>
              <a:rPr lang="en-US" altLang="nl-NL" sz="2800" dirty="0" smtClean="0"/>
              <a:t> </a:t>
            </a:r>
            <a:r>
              <a:rPr lang="en-US" altLang="nl-NL" sz="2800" dirty="0" err="1" smtClean="0"/>
              <a:t>en</a:t>
            </a:r>
            <a:r>
              <a:rPr lang="en-US" altLang="nl-NL" sz="2800" dirty="0" smtClean="0"/>
              <a:t> </a:t>
            </a:r>
            <a:r>
              <a:rPr lang="en-US" altLang="nl-NL" sz="2800" dirty="0" err="1" smtClean="0"/>
              <a:t>Voeding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nl-NL" dirty="0" err="1" smtClean="0"/>
              <a:t>Diëtist</a:t>
            </a:r>
            <a:endParaRPr lang="en-US" altLang="nl-NL" dirty="0"/>
          </a:p>
        </p:txBody>
      </p:sp>
      <p:pic>
        <p:nvPicPr>
          <p:cNvPr id="10" name="Opgenomen gelu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81668" y="56842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7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vak 10"/>
          <p:cNvSpPr txBox="1"/>
          <p:nvPr/>
        </p:nvSpPr>
        <p:spPr>
          <a:xfrm>
            <a:off x="4720590" y="1359017"/>
            <a:ext cx="47320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Eten wordt in maag + darm afgebroken tot </a:t>
            </a:r>
          </a:p>
          <a:p>
            <a:r>
              <a:rPr lang="nl-NL" dirty="0" smtClean="0"/>
              <a:t>kleine stukjes: </a:t>
            </a:r>
            <a:r>
              <a:rPr lang="nl-NL" b="1" dirty="0" smtClean="0"/>
              <a:t>Voedingsstoffen</a:t>
            </a:r>
          </a:p>
          <a:p>
            <a:endParaRPr lang="nl-NL" dirty="0" smtClean="0"/>
          </a:p>
          <a:p>
            <a:r>
              <a:rPr lang="nl-NL" dirty="0" smtClean="0"/>
              <a:t>Voedingsstoffen:</a:t>
            </a:r>
          </a:p>
          <a:p>
            <a:r>
              <a:rPr lang="nl-NL" dirty="0" smtClean="0"/>
              <a:t>- Vetten</a:t>
            </a:r>
          </a:p>
          <a:p>
            <a:r>
              <a:rPr lang="nl-NL" dirty="0" smtClean="0"/>
              <a:t>- Eiwitten</a:t>
            </a:r>
          </a:p>
          <a:p>
            <a:r>
              <a:rPr lang="nl-NL" dirty="0" smtClean="0"/>
              <a:t>- Koolhydraten</a:t>
            </a:r>
          </a:p>
          <a:p>
            <a:r>
              <a:rPr lang="nl-NL" dirty="0" smtClean="0"/>
              <a:t>- Vitamines</a:t>
            </a:r>
          </a:p>
          <a:p>
            <a:endParaRPr lang="nl-NL" dirty="0"/>
          </a:p>
          <a:p>
            <a:r>
              <a:rPr lang="nl-NL" dirty="0" smtClean="0"/>
              <a:t>Daarna: opname in het bloed</a:t>
            </a:r>
          </a:p>
          <a:p>
            <a:endParaRPr lang="nl-NL" dirty="0" smtClean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37" y="903085"/>
            <a:ext cx="3802454" cy="5703682"/>
          </a:xfrm>
          <a:prstGeom prst="rect">
            <a:avLst/>
          </a:prstGeom>
        </p:spPr>
      </p:pic>
      <p:pic>
        <p:nvPicPr>
          <p:cNvPr id="2" name="Opgenomen gelu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05467" y="566324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3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5000"/>
    </mc:Choice>
    <mc:Fallback xmlns="">
      <p:transition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3266803" y="1879754"/>
            <a:ext cx="543606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 smtClean="0"/>
              <a:t>Koolhydraten uit voeding</a:t>
            </a:r>
          </a:p>
          <a:p>
            <a:pPr algn="ctr"/>
            <a:endParaRPr lang="nl-NL" sz="2400" dirty="0" smtClean="0"/>
          </a:p>
          <a:p>
            <a:pPr algn="ctr"/>
            <a:endParaRPr lang="nl-NL" sz="2400" dirty="0"/>
          </a:p>
          <a:p>
            <a:pPr algn="ctr"/>
            <a:endParaRPr lang="nl-NL" sz="2400" dirty="0" smtClean="0"/>
          </a:p>
          <a:p>
            <a:pPr algn="ctr"/>
            <a:r>
              <a:rPr lang="nl-NL" sz="2400" dirty="0" smtClean="0"/>
              <a:t>worden omgezet in glucose en vanuit darm opgenomen in bloed</a:t>
            </a:r>
          </a:p>
          <a:p>
            <a:pPr algn="ctr"/>
            <a:endParaRPr lang="nl-NL" sz="2400" dirty="0" smtClean="0"/>
          </a:p>
          <a:p>
            <a:pPr algn="ctr"/>
            <a:endParaRPr lang="nl-NL" sz="2400" dirty="0"/>
          </a:p>
          <a:p>
            <a:pPr algn="ctr"/>
            <a:endParaRPr lang="nl-NL" sz="2400" dirty="0" smtClean="0"/>
          </a:p>
          <a:p>
            <a:pPr algn="ctr"/>
            <a:r>
              <a:rPr lang="nl-NL" sz="2400" dirty="0" smtClean="0"/>
              <a:t>met insuline gaat glucose van bloed naar lichaamscellen </a:t>
            </a:r>
            <a:endParaRPr lang="nl-NL" sz="2400" dirty="0"/>
          </a:p>
          <a:p>
            <a:pPr algn="ctr"/>
            <a:endParaRPr lang="nl-NL" dirty="0" smtClean="0"/>
          </a:p>
          <a:p>
            <a:pPr algn="ctr"/>
            <a:endParaRPr lang="nl-NL" dirty="0"/>
          </a:p>
          <a:p>
            <a:pPr algn="ctr"/>
            <a:endParaRPr lang="nl-NL" dirty="0" smtClean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433114" y="2018913"/>
            <a:ext cx="2719389" cy="4076700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945904" y="236874"/>
            <a:ext cx="1402909" cy="1882851"/>
          </a:xfrm>
          <a:prstGeom prst="rect">
            <a:avLst/>
          </a:prstGeom>
        </p:spPr>
      </p:pic>
      <p:cxnSp>
        <p:nvCxnSpPr>
          <p:cNvPr id="6" name="Rechte verbindingslijn met pijl 5"/>
          <p:cNvCxnSpPr/>
          <p:nvPr/>
        </p:nvCxnSpPr>
        <p:spPr>
          <a:xfrm>
            <a:off x="2079835" y="1879754"/>
            <a:ext cx="0" cy="3376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" name="Opgenomen gelu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28317" y="56172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8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1382776" y="5123765"/>
            <a:ext cx="6617970" cy="120032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nl-NL" b="1" dirty="0" smtClean="0"/>
              <a:t>Teveel glucose in bloed doordat:</a:t>
            </a:r>
          </a:p>
          <a:p>
            <a:r>
              <a:rPr lang="nl-NL" dirty="0" smtClean="0"/>
              <a:t>1. Lichaam reageert niet goed op insuline </a:t>
            </a:r>
            <a:endParaRPr lang="nl-NL" dirty="0"/>
          </a:p>
          <a:p>
            <a:r>
              <a:rPr lang="nl-NL" dirty="0" smtClean="0"/>
              <a:t>2. Lichaam maakt te weinig insuline </a:t>
            </a:r>
            <a:endParaRPr lang="nl-NL" dirty="0"/>
          </a:p>
          <a:p>
            <a:r>
              <a:rPr lang="nl-NL" dirty="0" smtClean="0"/>
              <a:t>3. De inname aan koolhydraten is te hoog</a:t>
            </a:r>
            <a:endParaRPr lang="nl-NL" dirty="0"/>
          </a:p>
        </p:txBody>
      </p:sp>
      <p:pic>
        <p:nvPicPr>
          <p:cNvPr id="1026" name="Picture 2" descr="Normale versus hoge bloedglucose tijdens zwangerscha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776" y="163323"/>
            <a:ext cx="6448472" cy="4836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Bijschrift met afgeronde rechthoek 12"/>
          <p:cNvSpPr/>
          <p:nvPr/>
        </p:nvSpPr>
        <p:spPr>
          <a:xfrm rot="1596980">
            <a:off x="7813330" y="222407"/>
            <a:ext cx="1082005" cy="1117357"/>
          </a:xfrm>
          <a:prstGeom prst="wedgeRoundRectCallou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dirty="0">
                <a:solidFill>
                  <a:schemeClr val="tx1"/>
                </a:solidFill>
              </a:rPr>
              <a:t>2 uur </a:t>
            </a:r>
            <a:endParaRPr lang="nl-NL" dirty="0" smtClean="0">
              <a:solidFill>
                <a:schemeClr val="tx1"/>
              </a:solidFill>
            </a:endParaRPr>
          </a:p>
          <a:p>
            <a:r>
              <a:rPr lang="nl-NL" dirty="0" smtClean="0">
                <a:solidFill>
                  <a:schemeClr val="tx1"/>
                </a:solidFill>
              </a:rPr>
              <a:t>na een </a:t>
            </a:r>
            <a:r>
              <a:rPr lang="nl-NL" dirty="0">
                <a:solidFill>
                  <a:schemeClr val="tx1"/>
                </a:solidFill>
              </a:rPr>
              <a:t>maaltijd</a:t>
            </a:r>
          </a:p>
        </p:txBody>
      </p:sp>
      <p:pic>
        <p:nvPicPr>
          <p:cNvPr id="4" name="Opgenomen gelu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26724" y="57239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75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1588770" y="880110"/>
            <a:ext cx="62865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/>
              <a:t>Mag ik nu geen koolhydraten meer eten? </a:t>
            </a:r>
          </a:p>
          <a:p>
            <a:endParaRPr lang="nl-NL" dirty="0"/>
          </a:p>
        </p:txBody>
      </p:sp>
      <p:pic>
        <p:nvPicPr>
          <p:cNvPr id="1026" name="Picture 2" descr="Stockfoto's van Boneco pensando, rechtenvrije afbeeldingen | DepositPhoto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4"/>
          <a:stretch/>
        </p:blipFill>
        <p:spPr bwMode="auto">
          <a:xfrm>
            <a:off x="3321685" y="1618775"/>
            <a:ext cx="2066925" cy="2027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1074420" y="4046220"/>
            <a:ext cx="77838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 smtClean="0"/>
              <a:t>Jawel! </a:t>
            </a:r>
            <a:r>
              <a:rPr lang="nl-NL" sz="2400" smtClean="0"/>
              <a:t>Je hebt ze </a:t>
            </a:r>
            <a:r>
              <a:rPr lang="nl-NL" sz="2400" dirty="0" smtClean="0"/>
              <a:t>nodig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 smtClean="0"/>
              <a:t>175 gram per dag tijdens zwangerschap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 smtClean="0"/>
              <a:t>Letten op productkeuze en verdeling </a:t>
            </a:r>
            <a:endParaRPr lang="nl-NL" sz="2400" dirty="0"/>
          </a:p>
        </p:txBody>
      </p:sp>
      <p:pic>
        <p:nvPicPr>
          <p:cNvPr id="7" name="Opgenomen gelu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66339" y="58167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84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8365" y="864503"/>
            <a:ext cx="2752725" cy="2847975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1090" y="1157847"/>
            <a:ext cx="3076575" cy="260985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134" y="3043682"/>
            <a:ext cx="2278272" cy="3528753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3255" y="3916905"/>
            <a:ext cx="3200400" cy="2314575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2439" y="5612911"/>
            <a:ext cx="551884" cy="711081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70007" y="4883638"/>
            <a:ext cx="1057839" cy="744250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90325" y="4009417"/>
            <a:ext cx="701574" cy="701574"/>
          </a:xfrm>
          <a:prstGeom prst="rect">
            <a:avLst/>
          </a:prstGeom>
        </p:spPr>
      </p:pic>
      <p:sp>
        <p:nvSpPr>
          <p:cNvPr id="14" name="Tekstvak 13"/>
          <p:cNvSpPr txBox="1"/>
          <p:nvPr/>
        </p:nvSpPr>
        <p:spPr>
          <a:xfrm>
            <a:off x="1831521" y="341283"/>
            <a:ext cx="7027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/>
              <a:t>Welke voeding bevat veel koolhydraten? </a:t>
            </a:r>
            <a:endParaRPr lang="nl-NL" sz="2800" b="1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94542" y="1355432"/>
            <a:ext cx="1483823" cy="1483823"/>
          </a:xfrm>
          <a:prstGeom prst="rect">
            <a:avLst/>
          </a:prstGeom>
        </p:spPr>
      </p:pic>
      <p:pic>
        <p:nvPicPr>
          <p:cNvPr id="2" name="Opgenomen gelu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402865" y="59266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9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35000">
        <p:cut/>
      </p:transition>
    </mc:Choice>
    <mc:Fallback xmlns="">
      <p:transition advClick="0" advTm="35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9280" y="1081495"/>
            <a:ext cx="5991225" cy="3086100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1589994" y="413112"/>
            <a:ext cx="6402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/>
              <a:t>Voeding met geen of weinig  koolhydraten</a:t>
            </a:r>
            <a:endParaRPr lang="nl-NL" sz="2800" b="1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9994" y="4456611"/>
            <a:ext cx="3438525" cy="1409700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2070" y="4972866"/>
            <a:ext cx="1229949" cy="819966"/>
          </a:xfrm>
          <a:prstGeom prst="rect">
            <a:avLst/>
          </a:prstGeom>
        </p:spPr>
      </p:pic>
      <p:sp>
        <p:nvSpPr>
          <p:cNvPr id="2" name="Tekstvak 1"/>
          <p:cNvSpPr txBox="1"/>
          <p:nvPr/>
        </p:nvSpPr>
        <p:spPr>
          <a:xfrm>
            <a:off x="4611187" y="3798263"/>
            <a:ext cx="374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Let wel op paneerlaagjes om vlees/vis</a:t>
            </a:r>
            <a:endParaRPr lang="nl-NL" dirty="0"/>
          </a:p>
        </p:txBody>
      </p:sp>
      <p:pic>
        <p:nvPicPr>
          <p:cNvPr id="5" name="Opgenomen gelu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59544" y="56776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1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892" y="1689544"/>
            <a:ext cx="10287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839" y="1706322"/>
            <a:ext cx="1057275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877" y="1731122"/>
            <a:ext cx="981075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978892" y="430495"/>
            <a:ext cx="68392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/>
              <a:t>Voeding met koolhydraten verdelen over de dag</a:t>
            </a:r>
            <a:endParaRPr lang="nl-NL" sz="3200" b="1" dirty="0"/>
          </a:p>
        </p:txBody>
      </p:sp>
      <p:grpSp>
        <p:nvGrpSpPr>
          <p:cNvPr id="4097" name="Groep 4096"/>
          <p:cNvGrpSpPr/>
          <p:nvPr/>
        </p:nvGrpSpPr>
        <p:grpSpPr>
          <a:xfrm>
            <a:off x="2257524" y="2213247"/>
            <a:ext cx="1217119" cy="1185299"/>
            <a:chOff x="2257524" y="2213247"/>
            <a:chExt cx="1217119" cy="1185299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7524" y="2213247"/>
              <a:ext cx="1217119" cy="1185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Rechte verbindingslijn met pijl 10"/>
            <p:cNvCxnSpPr/>
            <p:nvPr/>
          </p:nvCxnSpPr>
          <p:spPr>
            <a:xfrm flipV="1">
              <a:off x="2866083" y="2521496"/>
              <a:ext cx="0" cy="32227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echte verbindingslijn met pijl 12"/>
            <p:cNvCxnSpPr/>
            <p:nvPr/>
          </p:nvCxnSpPr>
          <p:spPr>
            <a:xfrm flipH="1" flipV="1">
              <a:off x="2636123" y="2716341"/>
              <a:ext cx="241806" cy="11788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ep 30"/>
          <p:cNvGrpSpPr/>
          <p:nvPr/>
        </p:nvGrpSpPr>
        <p:grpSpPr>
          <a:xfrm>
            <a:off x="7355875" y="2309197"/>
            <a:ext cx="1158949" cy="1128649"/>
            <a:chOff x="7368776" y="2278934"/>
            <a:chExt cx="1158949" cy="1128649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8776" y="2278934"/>
              <a:ext cx="1158949" cy="1128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1" name="Rechte verbindingslijn met pijl 20"/>
            <p:cNvCxnSpPr/>
            <p:nvPr/>
          </p:nvCxnSpPr>
          <p:spPr>
            <a:xfrm flipV="1">
              <a:off x="7947615" y="2563133"/>
              <a:ext cx="0" cy="30641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chte verbindingslijn met pijl 26"/>
            <p:cNvCxnSpPr/>
            <p:nvPr/>
          </p:nvCxnSpPr>
          <p:spPr>
            <a:xfrm flipH="1">
              <a:off x="7726260" y="2873522"/>
              <a:ext cx="209090" cy="1382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96" name="Groep 4095"/>
          <p:cNvGrpSpPr/>
          <p:nvPr/>
        </p:nvGrpSpPr>
        <p:grpSpPr>
          <a:xfrm>
            <a:off x="4986083" y="2251456"/>
            <a:ext cx="1127167" cy="1097699"/>
            <a:chOff x="4986083" y="2251456"/>
            <a:chExt cx="1127167" cy="1097699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6083" y="2251456"/>
              <a:ext cx="1127167" cy="1097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" name="Rechte verbindingslijn met pijl 16"/>
            <p:cNvCxnSpPr/>
            <p:nvPr/>
          </p:nvCxnSpPr>
          <p:spPr>
            <a:xfrm flipV="1">
              <a:off x="5549666" y="2508957"/>
              <a:ext cx="0" cy="29134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chte verbindingslijn met pijl 28"/>
            <p:cNvCxnSpPr/>
            <p:nvPr/>
          </p:nvCxnSpPr>
          <p:spPr>
            <a:xfrm>
              <a:off x="5549666" y="2844318"/>
              <a:ext cx="23034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64"/>
          <a:stretch/>
        </p:blipFill>
        <p:spPr bwMode="auto">
          <a:xfrm>
            <a:off x="166688" y="3868417"/>
            <a:ext cx="789745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vak 4"/>
          <p:cNvSpPr txBox="1"/>
          <p:nvPr/>
        </p:nvSpPr>
        <p:spPr>
          <a:xfrm>
            <a:off x="8064138" y="3944983"/>
            <a:ext cx="653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6,8</a:t>
            </a:r>
          </a:p>
          <a:p>
            <a:endParaRPr lang="nl-NL" dirty="0"/>
          </a:p>
        </p:txBody>
      </p:sp>
      <p:pic>
        <p:nvPicPr>
          <p:cNvPr id="3" name="Opgenomen gelu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629914" y="57384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6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03020" y="659814"/>
            <a:ext cx="7840980" cy="479482"/>
          </a:xfrm>
        </p:spPr>
        <p:txBody>
          <a:bodyPr/>
          <a:lstStyle/>
          <a:p>
            <a:r>
              <a:rPr lang="nl-NL" sz="2000" dirty="0" smtClean="0">
                <a:solidFill>
                  <a:schemeClr val="tx1"/>
                </a:solidFill>
              </a:rPr>
              <a:t>Voorbeeld dagmenu bij </a:t>
            </a:r>
            <a:r>
              <a:rPr lang="nl-NL" sz="2000" dirty="0" err="1" smtClean="0">
                <a:solidFill>
                  <a:schemeClr val="tx1"/>
                </a:solidFill>
              </a:rPr>
              <a:t>zwangerschapdiabetes</a:t>
            </a:r>
            <a:endParaRPr lang="nl-NL" sz="2000" dirty="0">
              <a:solidFill>
                <a:schemeClr val="tx1"/>
              </a:solidFill>
            </a:endParaRPr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8775432"/>
              </p:ext>
            </p:extLst>
          </p:nvPr>
        </p:nvGraphicFramePr>
        <p:xfrm>
          <a:off x="1408031" y="1332543"/>
          <a:ext cx="5275002" cy="518805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65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1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86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0196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000" dirty="0" smtClean="0"/>
                        <a:t>koolhydraten</a:t>
                      </a:r>
                      <a:endParaRPr lang="nl-NL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4786">
                <a:tc>
                  <a:txBody>
                    <a:bodyPr/>
                    <a:lstStyle/>
                    <a:p>
                      <a:r>
                        <a:rPr lang="nl-NL" sz="1000" b="1" dirty="0" smtClean="0"/>
                        <a:t>Ontbijt</a:t>
                      </a:r>
                    </a:p>
                    <a:p>
                      <a:r>
                        <a:rPr lang="nl-NL" sz="1000" dirty="0" smtClean="0"/>
                        <a:t>49-59 gram</a:t>
                      </a:r>
                      <a:r>
                        <a:rPr lang="nl-NL" sz="1000" baseline="0" dirty="0" smtClean="0"/>
                        <a:t> koolhydraten</a:t>
                      </a:r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000" dirty="0" smtClean="0"/>
                        <a:t>2 sneden</a:t>
                      </a:r>
                      <a:r>
                        <a:rPr lang="nl-NL" sz="1000" baseline="0" dirty="0" smtClean="0"/>
                        <a:t> bruin brood</a:t>
                      </a:r>
                    </a:p>
                    <a:p>
                      <a:r>
                        <a:rPr lang="nl-NL" sz="1000" baseline="0" dirty="0" smtClean="0"/>
                        <a:t>besmeerd met halvarine</a:t>
                      </a:r>
                    </a:p>
                    <a:p>
                      <a:r>
                        <a:rPr lang="nl-NL" sz="1000" dirty="0" smtClean="0"/>
                        <a:t>1 x zoet beleg</a:t>
                      </a:r>
                    </a:p>
                    <a:p>
                      <a:r>
                        <a:rPr lang="nl-NL" sz="1000" dirty="0" smtClean="0"/>
                        <a:t>1 x kaas</a:t>
                      </a:r>
                    </a:p>
                    <a:p>
                      <a:r>
                        <a:rPr lang="nl-NL" sz="1000" dirty="0" smtClean="0"/>
                        <a:t>1 beker halfvolle</a:t>
                      </a:r>
                      <a:r>
                        <a:rPr lang="nl-NL" sz="1000" baseline="0" dirty="0" smtClean="0"/>
                        <a:t> melk (250 ml)</a:t>
                      </a:r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000" dirty="0" smtClean="0"/>
                        <a:t>30</a:t>
                      </a:r>
                    </a:p>
                    <a:p>
                      <a:pPr algn="r"/>
                      <a:r>
                        <a:rPr lang="nl-NL" sz="1000" dirty="0" smtClean="0"/>
                        <a:t>0</a:t>
                      </a:r>
                    </a:p>
                    <a:p>
                      <a:pPr algn="r"/>
                      <a:r>
                        <a:rPr lang="nl-NL" sz="1000" dirty="0" smtClean="0"/>
                        <a:t>12</a:t>
                      </a:r>
                    </a:p>
                    <a:p>
                      <a:pPr algn="r"/>
                      <a:r>
                        <a:rPr lang="nl-NL" sz="1000" dirty="0" smtClean="0"/>
                        <a:t>0</a:t>
                      </a:r>
                    </a:p>
                    <a:p>
                      <a:pPr algn="r"/>
                      <a:r>
                        <a:rPr lang="nl-NL" sz="1000" dirty="0" smtClean="0"/>
                        <a:t>12</a:t>
                      </a:r>
                    </a:p>
                    <a:p>
                      <a:pPr algn="r"/>
                      <a:r>
                        <a:rPr lang="nl-NL" sz="1000" dirty="0" smtClean="0"/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2173">
                <a:tc>
                  <a:txBody>
                    <a:bodyPr/>
                    <a:lstStyle/>
                    <a:p>
                      <a:r>
                        <a:rPr lang="nl-NL" sz="1000" b="1" dirty="0" smtClean="0"/>
                        <a:t>In de loop van de morgen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000" dirty="0" smtClean="0"/>
                        <a:t>17-27 gram</a:t>
                      </a:r>
                      <a:r>
                        <a:rPr lang="nl-NL" sz="1000" baseline="0" dirty="0" smtClean="0"/>
                        <a:t> koolhydraten</a:t>
                      </a:r>
                      <a:endParaRPr lang="nl-NL" sz="1000" dirty="0" smtClean="0"/>
                    </a:p>
                    <a:p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000" dirty="0" smtClean="0"/>
                        <a:t>1 portie fruit</a:t>
                      </a:r>
                    </a:p>
                    <a:p>
                      <a:r>
                        <a:rPr lang="nl-NL" sz="1000" dirty="0" smtClean="0"/>
                        <a:t>1 klein koekje</a:t>
                      </a:r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000" dirty="0" smtClean="0"/>
                        <a:t>15</a:t>
                      </a:r>
                    </a:p>
                    <a:p>
                      <a:pPr algn="r"/>
                      <a:r>
                        <a:rPr lang="nl-NL" sz="1000" dirty="0" smtClean="0"/>
                        <a:t>7</a:t>
                      </a:r>
                    </a:p>
                    <a:p>
                      <a:pPr algn="r"/>
                      <a:r>
                        <a:rPr lang="nl-NL" sz="1000" dirty="0" smtClean="0"/>
                        <a:t>22</a:t>
                      </a:r>
                      <a:endParaRPr lang="nl-NL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518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2</a:t>
                      </a:r>
                      <a:r>
                        <a:rPr kumimoji="0" lang="nl-NL" sz="1000" b="1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e</a:t>
                      </a:r>
                      <a:r>
                        <a:rPr kumimoji="0" lang="nl-NL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Broodmaaltijd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46-56 gram koolhydraten</a:t>
                      </a:r>
                    </a:p>
                    <a:p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000" dirty="0" smtClean="0"/>
                        <a:t>3 sneden</a:t>
                      </a:r>
                      <a:r>
                        <a:rPr lang="nl-NL" sz="1000" baseline="0" dirty="0" smtClean="0"/>
                        <a:t> bruin brood</a:t>
                      </a:r>
                    </a:p>
                    <a:p>
                      <a:r>
                        <a:rPr lang="nl-NL" sz="1000" baseline="0" dirty="0" smtClean="0"/>
                        <a:t>besmeerd met halvarine</a:t>
                      </a:r>
                    </a:p>
                    <a:p>
                      <a:r>
                        <a:rPr lang="nl-NL" sz="1000" dirty="0" smtClean="0"/>
                        <a:t>3 x kaas of</a:t>
                      </a:r>
                      <a:r>
                        <a:rPr lang="nl-NL" sz="1000" baseline="0" dirty="0" smtClean="0"/>
                        <a:t> vleeswaren</a:t>
                      </a:r>
                    </a:p>
                    <a:p>
                      <a:r>
                        <a:rPr lang="nl-NL" sz="1000" baseline="0" dirty="0" smtClean="0"/>
                        <a:t>1 kop thee zonder suiker</a:t>
                      </a:r>
                    </a:p>
                    <a:p>
                      <a:r>
                        <a:rPr lang="nl-NL" sz="1000" baseline="0" dirty="0" smtClean="0"/>
                        <a:t>1 schaaltje yoghurt</a:t>
                      </a:r>
                      <a:endParaRPr lang="nl-NL" sz="1000" dirty="0" smtClean="0"/>
                    </a:p>
                    <a:p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000" dirty="0" smtClean="0"/>
                        <a:t>45</a:t>
                      </a:r>
                    </a:p>
                    <a:p>
                      <a:pPr algn="r"/>
                      <a:r>
                        <a:rPr lang="nl-NL" sz="1000" dirty="0" smtClean="0"/>
                        <a:t>0</a:t>
                      </a:r>
                    </a:p>
                    <a:p>
                      <a:pPr algn="r"/>
                      <a:r>
                        <a:rPr lang="nl-NL" sz="1000" dirty="0" smtClean="0"/>
                        <a:t>0</a:t>
                      </a:r>
                    </a:p>
                    <a:p>
                      <a:pPr algn="r"/>
                      <a:r>
                        <a:rPr lang="nl-NL" sz="1000" dirty="0" smtClean="0"/>
                        <a:t>0</a:t>
                      </a:r>
                    </a:p>
                    <a:p>
                      <a:pPr algn="r"/>
                      <a:r>
                        <a:rPr lang="nl-NL" sz="1000" dirty="0" smtClean="0"/>
                        <a:t>6</a:t>
                      </a:r>
                    </a:p>
                    <a:p>
                      <a:pPr algn="r"/>
                      <a:r>
                        <a:rPr lang="nl-NL" sz="1000" dirty="0" smtClean="0"/>
                        <a:t>51</a:t>
                      </a:r>
                      <a:endParaRPr lang="nl-NL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777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000" b="1" dirty="0" smtClean="0"/>
                        <a:t>In de loop van de middag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18-28 gram koolhydraten</a:t>
                      </a:r>
                    </a:p>
                    <a:p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000" dirty="0" smtClean="0"/>
                        <a:t>1 portie</a:t>
                      </a:r>
                      <a:r>
                        <a:rPr lang="nl-NL" sz="1000" baseline="0" dirty="0" smtClean="0"/>
                        <a:t> fruit</a:t>
                      </a:r>
                      <a:endParaRPr lang="nl-NL" sz="1000" dirty="0" smtClean="0"/>
                    </a:p>
                    <a:p>
                      <a:r>
                        <a:rPr lang="nl-NL" sz="1000" dirty="0" smtClean="0"/>
                        <a:t>1 beschuit met kaas</a:t>
                      </a:r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000" dirty="0" smtClean="0"/>
                        <a:t>15</a:t>
                      </a:r>
                    </a:p>
                    <a:p>
                      <a:pPr algn="r"/>
                      <a:r>
                        <a:rPr lang="nl-NL" sz="1000" dirty="0" smtClean="0"/>
                        <a:t>8</a:t>
                      </a:r>
                    </a:p>
                    <a:p>
                      <a:pPr algn="r"/>
                      <a:r>
                        <a:rPr lang="nl-NL" sz="1000" dirty="0" smtClean="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951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Warme maaltijd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37-47 gram koolhydraten</a:t>
                      </a:r>
                    </a:p>
                    <a:p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000" dirty="0" smtClean="0"/>
                        <a:t>1 portie</a:t>
                      </a:r>
                      <a:r>
                        <a:rPr lang="nl-NL" sz="1000" baseline="0" dirty="0" smtClean="0"/>
                        <a:t> vlees, vis of kip</a:t>
                      </a:r>
                    </a:p>
                    <a:p>
                      <a:r>
                        <a:rPr lang="nl-NL" sz="1000" baseline="0" dirty="0" smtClean="0"/>
                        <a:t>1 portie jus</a:t>
                      </a:r>
                    </a:p>
                    <a:p>
                      <a:r>
                        <a:rPr lang="nl-NL" sz="1000" baseline="0" dirty="0" smtClean="0"/>
                        <a:t>4 opscheplepels groente</a:t>
                      </a:r>
                    </a:p>
                    <a:p>
                      <a:r>
                        <a:rPr lang="nl-NL" sz="1000" baseline="0" dirty="0" smtClean="0"/>
                        <a:t>2 opscheplepels rijst (110 gram gaar gewicht)</a:t>
                      </a:r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000" dirty="0" smtClean="0"/>
                        <a:t>0</a:t>
                      </a:r>
                    </a:p>
                    <a:p>
                      <a:pPr algn="r"/>
                      <a:r>
                        <a:rPr lang="nl-NL" sz="1000" dirty="0" smtClean="0"/>
                        <a:t>0</a:t>
                      </a:r>
                    </a:p>
                    <a:p>
                      <a:pPr algn="r"/>
                      <a:r>
                        <a:rPr lang="nl-NL" sz="1000" dirty="0" smtClean="0"/>
                        <a:t>8</a:t>
                      </a:r>
                    </a:p>
                    <a:p>
                      <a:pPr algn="r"/>
                      <a:r>
                        <a:rPr lang="nl-NL" sz="1000" dirty="0" smtClean="0"/>
                        <a:t>34</a:t>
                      </a:r>
                    </a:p>
                    <a:p>
                      <a:pPr algn="r"/>
                      <a:r>
                        <a:rPr lang="nl-NL" sz="1000" dirty="0" smtClean="0"/>
                        <a:t>42</a:t>
                      </a:r>
                      <a:endParaRPr lang="nl-NL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828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Te verdelen over de avond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9-19 </a:t>
                      </a:r>
                      <a:r>
                        <a:rPr kumimoji="0" lang="nl-NL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gram koolhydraten</a:t>
                      </a:r>
                    </a:p>
                    <a:p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000" dirty="0" smtClean="0"/>
                        <a:t>1 schaaltje yoghurt</a:t>
                      </a:r>
                    </a:p>
                    <a:p>
                      <a:r>
                        <a:rPr lang="nl-NL" sz="1000" dirty="0" smtClean="0"/>
                        <a:t>1 kop thee</a:t>
                      </a:r>
                    </a:p>
                    <a:p>
                      <a:r>
                        <a:rPr lang="nl-NL" sz="1000" dirty="0" smtClean="0"/>
                        <a:t>1 klein stukje chocolade (15</a:t>
                      </a:r>
                      <a:r>
                        <a:rPr lang="nl-NL" sz="1000" baseline="0" dirty="0" smtClean="0"/>
                        <a:t> gram)</a:t>
                      </a:r>
                      <a:endParaRPr lang="nl-N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000" dirty="0" smtClean="0"/>
                        <a:t>6</a:t>
                      </a:r>
                    </a:p>
                    <a:p>
                      <a:pPr algn="r"/>
                      <a:r>
                        <a:rPr lang="nl-NL" sz="1000" dirty="0" smtClean="0"/>
                        <a:t>0</a:t>
                      </a:r>
                    </a:p>
                    <a:p>
                      <a:pPr algn="r"/>
                      <a:r>
                        <a:rPr lang="nl-NL" sz="1000" dirty="0" smtClean="0"/>
                        <a:t>8</a:t>
                      </a:r>
                    </a:p>
                    <a:p>
                      <a:pPr algn="r"/>
                      <a:r>
                        <a:rPr lang="nl-NL" sz="1000" dirty="0" smtClean="0"/>
                        <a:t>14</a:t>
                      </a:r>
                      <a:endParaRPr lang="nl-NL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7" name="Rechte verbindingslijn 6"/>
          <p:cNvCxnSpPr/>
          <p:nvPr/>
        </p:nvCxnSpPr>
        <p:spPr>
          <a:xfrm>
            <a:off x="6047193" y="2491530"/>
            <a:ext cx="63584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>
            <a:off x="6131083" y="3087149"/>
            <a:ext cx="55195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/>
          <p:cNvCxnSpPr/>
          <p:nvPr/>
        </p:nvCxnSpPr>
        <p:spPr>
          <a:xfrm>
            <a:off x="6147811" y="4622334"/>
            <a:ext cx="53522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/>
          <p:cNvCxnSpPr/>
          <p:nvPr/>
        </p:nvCxnSpPr>
        <p:spPr>
          <a:xfrm>
            <a:off x="6162458" y="5545123"/>
            <a:ext cx="53522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/>
          <p:cNvCxnSpPr/>
          <p:nvPr/>
        </p:nvCxnSpPr>
        <p:spPr>
          <a:xfrm>
            <a:off x="6258162" y="6249798"/>
            <a:ext cx="416507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al 19"/>
          <p:cNvSpPr/>
          <p:nvPr/>
        </p:nvSpPr>
        <p:spPr>
          <a:xfrm>
            <a:off x="1157678" y="1526796"/>
            <a:ext cx="2038525" cy="508372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2" name="Rechte verbindingslijn 11"/>
          <p:cNvCxnSpPr/>
          <p:nvPr/>
        </p:nvCxnSpPr>
        <p:spPr>
          <a:xfrm>
            <a:off x="6121714" y="4120310"/>
            <a:ext cx="53522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Opgenomen gelu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35415" y="57939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76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965936" y="1271903"/>
            <a:ext cx="5850779" cy="3947272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112711" y="2490464"/>
            <a:ext cx="1847009" cy="542648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996764">
            <a:off x="869277" y="556195"/>
            <a:ext cx="2995053" cy="330625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955640">
            <a:off x="2979989" y="3420130"/>
            <a:ext cx="1530229" cy="1017848"/>
          </a:xfrm>
          <a:prstGeom prst="rect">
            <a:avLst/>
          </a:prstGeom>
        </p:spPr>
      </p:pic>
      <p:pic>
        <p:nvPicPr>
          <p:cNvPr id="10" name="Opgenomen gelu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778151" y="56258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17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7000"/>
    </mc:Choice>
    <mc:Fallback xmlns="">
      <p:transition spd="slow" advClick="0" advTm="2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315752" y="862758"/>
            <a:ext cx="7474187" cy="622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algn="l"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4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55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4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4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l-NL" altLang="nl-NL" sz="3400" dirty="0">
                <a:latin typeface="+mn-lt"/>
              </a:rPr>
              <a:t>V</a:t>
            </a:r>
            <a:r>
              <a:rPr lang="nl-NL" altLang="nl-NL" sz="3400" b="1" dirty="0" smtClean="0">
                <a:latin typeface="+mn-lt"/>
              </a:rPr>
              <a:t>ariatie </a:t>
            </a:r>
            <a:r>
              <a:rPr lang="nl-NL" altLang="nl-NL" sz="3400" b="1" dirty="0">
                <a:latin typeface="+mn-lt"/>
              </a:rPr>
              <a:t>met rekenen met koolhydraten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457200" y="1585374"/>
            <a:ext cx="4040188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algn="l" eaLnBrk="0" hangingPunct="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4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55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4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4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None/>
            </a:pPr>
            <a:r>
              <a:rPr lang="nl-NL" altLang="nl-NL" sz="2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Brood maaltijd 1</a:t>
            </a:r>
          </a:p>
        </p:txBody>
      </p:sp>
      <p:sp>
        <p:nvSpPr>
          <p:cNvPr id="10" name="Rechthoek 9"/>
          <p:cNvSpPr/>
          <p:nvPr/>
        </p:nvSpPr>
        <p:spPr>
          <a:xfrm>
            <a:off x="4645025" y="1727837"/>
            <a:ext cx="26665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</a:pPr>
            <a:r>
              <a:rPr lang="nl-NL" altLang="nl-NL" sz="2800" b="1" dirty="0">
                <a:solidFill>
                  <a:schemeClr val="bg1">
                    <a:lumMod val="50000"/>
                  </a:schemeClr>
                </a:solidFill>
              </a:rPr>
              <a:t>Brood</a:t>
            </a:r>
            <a:r>
              <a:rPr lang="nl-NL" altLang="nl-NL" sz="2800" b="1" dirty="0">
                <a:solidFill>
                  <a:srgbClr val="000000"/>
                </a:solidFill>
              </a:rPr>
              <a:t> </a:t>
            </a:r>
            <a:r>
              <a:rPr lang="nl-NL" altLang="nl-NL" sz="2800" b="1" dirty="0">
                <a:solidFill>
                  <a:schemeClr val="bg1">
                    <a:lumMod val="50000"/>
                  </a:schemeClr>
                </a:solidFill>
              </a:rPr>
              <a:t>maaltijd 2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57200" y="2225136"/>
            <a:ext cx="3911600" cy="395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39713" indent="-236538" algn="l" eaLnBrk="0" hangingPunct="0">
              <a:spcBef>
                <a:spcPct val="20000"/>
              </a:spcBef>
              <a:buChar char="•"/>
              <a:tabLst>
                <a:tab pos="239713" algn="l"/>
                <a:tab pos="687388" algn="l"/>
                <a:tab pos="1136650" algn="l"/>
                <a:tab pos="1585913" algn="l"/>
                <a:tab pos="2035175" algn="l"/>
                <a:tab pos="2484438" algn="l"/>
                <a:tab pos="2933700" algn="l"/>
                <a:tab pos="3382963" algn="l"/>
                <a:tab pos="3832225" algn="l"/>
                <a:tab pos="4281488" algn="l"/>
                <a:tab pos="4730750" algn="l"/>
                <a:tab pos="5180013" algn="l"/>
                <a:tab pos="5629275" algn="l"/>
                <a:tab pos="6078538" algn="l"/>
                <a:tab pos="6527800" algn="l"/>
                <a:tab pos="6977063" algn="l"/>
                <a:tab pos="7426325" algn="l"/>
                <a:tab pos="7875588" algn="l"/>
                <a:tab pos="8324850" algn="l"/>
                <a:tab pos="8774113" algn="l"/>
                <a:tab pos="9223375" algn="l"/>
              </a:tabLst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40000"/>
              </a:spcBef>
              <a:buChar char="–"/>
              <a:tabLst>
                <a:tab pos="239713" algn="l"/>
                <a:tab pos="687388" algn="l"/>
                <a:tab pos="1136650" algn="l"/>
                <a:tab pos="1585913" algn="l"/>
                <a:tab pos="2035175" algn="l"/>
                <a:tab pos="2484438" algn="l"/>
                <a:tab pos="2933700" algn="l"/>
                <a:tab pos="3382963" algn="l"/>
                <a:tab pos="3832225" algn="l"/>
                <a:tab pos="4281488" algn="l"/>
                <a:tab pos="4730750" algn="l"/>
                <a:tab pos="5180013" algn="l"/>
                <a:tab pos="5629275" algn="l"/>
                <a:tab pos="6078538" algn="l"/>
                <a:tab pos="6527800" algn="l"/>
                <a:tab pos="6977063" algn="l"/>
                <a:tab pos="7426325" algn="l"/>
                <a:tab pos="7875588" algn="l"/>
                <a:tab pos="8324850" algn="l"/>
                <a:tab pos="8774113" algn="l"/>
                <a:tab pos="922337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55000"/>
              </a:spcBef>
              <a:buChar char="•"/>
              <a:tabLst>
                <a:tab pos="239713" algn="l"/>
                <a:tab pos="687388" algn="l"/>
                <a:tab pos="1136650" algn="l"/>
                <a:tab pos="1585913" algn="l"/>
                <a:tab pos="2035175" algn="l"/>
                <a:tab pos="2484438" algn="l"/>
                <a:tab pos="2933700" algn="l"/>
                <a:tab pos="3382963" algn="l"/>
                <a:tab pos="3832225" algn="l"/>
                <a:tab pos="4281488" algn="l"/>
                <a:tab pos="4730750" algn="l"/>
                <a:tab pos="5180013" algn="l"/>
                <a:tab pos="5629275" algn="l"/>
                <a:tab pos="6078538" algn="l"/>
                <a:tab pos="6527800" algn="l"/>
                <a:tab pos="6977063" algn="l"/>
                <a:tab pos="7426325" algn="l"/>
                <a:tab pos="7875588" algn="l"/>
                <a:tab pos="8324850" algn="l"/>
                <a:tab pos="8774113" algn="l"/>
                <a:tab pos="9223375" algn="l"/>
              </a:tabLst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40000"/>
              </a:spcBef>
              <a:buChar char="–"/>
              <a:tabLst>
                <a:tab pos="239713" algn="l"/>
                <a:tab pos="687388" algn="l"/>
                <a:tab pos="1136650" algn="l"/>
                <a:tab pos="1585913" algn="l"/>
                <a:tab pos="2035175" algn="l"/>
                <a:tab pos="2484438" algn="l"/>
                <a:tab pos="2933700" algn="l"/>
                <a:tab pos="3382963" algn="l"/>
                <a:tab pos="3832225" algn="l"/>
                <a:tab pos="4281488" algn="l"/>
                <a:tab pos="4730750" algn="l"/>
                <a:tab pos="5180013" algn="l"/>
                <a:tab pos="5629275" algn="l"/>
                <a:tab pos="6078538" algn="l"/>
                <a:tab pos="6527800" algn="l"/>
                <a:tab pos="6977063" algn="l"/>
                <a:tab pos="7426325" algn="l"/>
                <a:tab pos="7875588" algn="l"/>
                <a:tab pos="8324850" algn="l"/>
                <a:tab pos="8774113" algn="l"/>
                <a:tab pos="9223375" algn="l"/>
              </a:tabLst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40000"/>
              </a:spcBef>
              <a:buChar char="•"/>
              <a:tabLst>
                <a:tab pos="239713" algn="l"/>
                <a:tab pos="687388" algn="l"/>
                <a:tab pos="1136650" algn="l"/>
                <a:tab pos="1585913" algn="l"/>
                <a:tab pos="2035175" algn="l"/>
                <a:tab pos="2484438" algn="l"/>
                <a:tab pos="2933700" algn="l"/>
                <a:tab pos="3382963" algn="l"/>
                <a:tab pos="3832225" algn="l"/>
                <a:tab pos="4281488" algn="l"/>
                <a:tab pos="4730750" algn="l"/>
                <a:tab pos="5180013" algn="l"/>
                <a:tab pos="5629275" algn="l"/>
                <a:tab pos="6078538" algn="l"/>
                <a:tab pos="6527800" algn="l"/>
                <a:tab pos="6977063" algn="l"/>
                <a:tab pos="7426325" algn="l"/>
                <a:tab pos="7875588" algn="l"/>
                <a:tab pos="8324850" algn="l"/>
                <a:tab pos="8774113" algn="l"/>
                <a:tab pos="9223375" algn="l"/>
              </a:tabLst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tabLst>
                <a:tab pos="239713" algn="l"/>
                <a:tab pos="687388" algn="l"/>
                <a:tab pos="1136650" algn="l"/>
                <a:tab pos="1585913" algn="l"/>
                <a:tab pos="2035175" algn="l"/>
                <a:tab pos="2484438" algn="l"/>
                <a:tab pos="2933700" algn="l"/>
                <a:tab pos="3382963" algn="l"/>
                <a:tab pos="3832225" algn="l"/>
                <a:tab pos="4281488" algn="l"/>
                <a:tab pos="4730750" algn="l"/>
                <a:tab pos="5180013" algn="l"/>
                <a:tab pos="5629275" algn="l"/>
                <a:tab pos="6078538" algn="l"/>
                <a:tab pos="6527800" algn="l"/>
                <a:tab pos="6977063" algn="l"/>
                <a:tab pos="7426325" algn="l"/>
                <a:tab pos="7875588" algn="l"/>
                <a:tab pos="8324850" algn="l"/>
                <a:tab pos="8774113" algn="l"/>
                <a:tab pos="9223375" algn="l"/>
              </a:tabLs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tabLst>
                <a:tab pos="239713" algn="l"/>
                <a:tab pos="687388" algn="l"/>
                <a:tab pos="1136650" algn="l"/>
                <a:tab pos="1585913" algn="l"/>
                <a:tab pos="2035175" algn="l"/>
                <a:tab pos="2484438" algn="l"/>
                <a:tab pos="2933700" algn="l"/>
                <a:tab pos="3382963" algn="l"/>
                <a:tab pos="3832225" algn="l"/>
                <a:tab pos="4281488" algn="l"/>
                <a:tab pos="4730750" algn="l"/>
                <a:tab pos="5180013" algn="l"/>
                <a:tab pos="5629275" algn="l"/>
                <a:tab pos="6078538" algn="l"/>
                <a:tab pos="6527800" algn="l"/>
                <a:tab pos="6977063" algn="l"/>
                <a:tab pos="7426325" algn="l"/>
                <a:tab pos="7875588" algn="l"/>
                <a:tab pos="8324850" algn="l"/>
                <a:tab pos="8774113" algn="l"/>
                <a:tab pos="9223375" algn="l"/>
              </a:tabLs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tabLst>
                <a:tab pos="239713" algn="l"/>
                <a:tab pos="687388" algn="l"/>
                <a:tab pos="1136650" algn="l"/>
                <a:tab pos="1585913" algn="l"/>
                <a:tab pos="2035175" algn="l"/>
                <a:tab pos="2484438" algn="l"/>
                <a:tab pos="2933700" algn="l"/>
                <a:tab pos="3382963" algn="l"/>
                <a:tab pos="3832225" algn="l"/>
                <a:tab pos="4281488" algn="l"/>
                <a:tab pos="4730750" algn="l"/>
                <a:tab pos="5180013" algn="l"/>
                <a:tab pos="5629275" algn="l"/>
                <a:tab pos="6078538" algn="l"/>
                <a:tab pos="6527800" algn="l"/>
                <a:tab pos="6977063" algn="l"/>
                <a:tab pos="7426325" algn="l"/>
                <a:tab pos="7875588" algn="l"/>
                <a:tab pos="8324850" algn="l"/>
                <a:tab pos="8774113" algn="l"/>
                <a:tab pos="9223375" algn="l"/>
              </a:tabLs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tabLst>
                <a:tab pos="239713" algn="l"/>
                <a:tab pos="687388" algn="l"/>
                <a:tab pos="1136650" algn="l"/>
                <a:tab pos="1585913" algn="l"/>
                <a:tab pos="2035175" algn="l"/>
                <a:tab pos="2484438" algn="l"/>
                <a:tab pos="2933700" algn="l"/>
                <a:tab pos="3382963" algn="l"/>
                <a:tab pos="3832225" algn="l"/>
                <a:tab pos="4281488" algn="l"/>
                <a:tab pos="4730750" algn="l"/>
                <a:tab pos="5180013" algn="l"/>
                <a:tab pos="5629275" algn="l"/>
                <a:tab pos="6078538" algn="l"/>
                <a:tab pos="6527800" algn="l"/>
                <a:tab pos="6977063" algn="l"/>
                <a:tab pos="7426325" algn="l"/>
                <a:tab pos="7875588" algn="l"/>
                <a:tab pos="8324850" algn="l"/>
                <a:tab pos="8774113" algn="l"/>
                <a:tab pos="9223375" algn="l"/>
              </a:tabLs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None/>
            </a:pPr>
            <a:endParaRPr lang="nl-NL" altLang="nl-NL" sz="2400" dirty="0">
              <a:solidFill>
                <a:srgbClr val="000000"/>
              </a:solidFill>
            </a:endParaRPr>
          </a:p>
          <a:p>
            <a:pPr marL="3175" indent="0">
              <a:buNone/>
            </a:pPr>
            <a:r>
              <a:rPr lang="nl-NL" sz="2000" dirty="0">
                <a:latin typeface="+mj-lt"/>
              </a:rPr>
              <a:t>2 sneden bruin </a:t>
            </a:r>
            <a:r>
              <a:rPr lang="nl-NL" sz="2000" dirty="0" smtClean="0">
                <a:latin typeface="+mj-lt"/>
              </a:rPr>
              <a:t>brood			30</a:t>
            </a:r>
            <a:endParaRPr lang="nl-NL" sz="2000" dirty="0">
              <a:latin typeface="+mj-lt"/>
            </a:endParaRPr>
          </a:p>
          <a:p>
            <a:pPr marL="3175" indent="0">
              <a:buNone/>
            </a:pPr>
            <a:r>
              <a:rPr lang="nl-NL" sz="2000" dirty="0">
                <a:latin typeface="+mj-lt"/>
              </a:rPr>
              <a:t>besmeerd met </a:t>
            </a:r>
            <a:r>
              <a:rPr lang="nl-NL" sz="2000" dirty="0" smtClean="0">
                <a:latin typeface="+mj-lt"/>
              </a:rPr>
              <a:t>halvarine		0</a:t>
            </a:r>
            <a:endParaRPr lang="nl-NL" sz="2000" dirty="0">
              <a:latin typeface="+mj-lt"/>
            </a:endParaRPr>
          </a:p>
          <a:p>
            <a:pPr marL="3175" indent="0">
              <a:buNone/>
            </a:pPr>
            <a:r>
              <a:rPr lang="nl-NL" sz="2000" dirty="0">
                <a:latin typeface="+mj-lt"/>
              </a:rPr>
              <a:t>1 x zoet </a:t>
            </a:r>
            <a:r>
              <a:rPr lang="nl-NL" sz="2000" dirty="0" smtClean="0">
                <a:latin typeface="+mj-lt"/>
              </a:rPr>
              <a:t>beleg					12</a:t>
            </a:r>
            <a:endParaRPr lang="nl-NL" sz="2000" dirty="0">
              <a:latin typeface="+mj-lt"/>
            </a:endParaRPr>
          </a:p>
          <a:p>
            <a:pPr marL="3175" indent="0">
              <a:buNone/>
            </a:pPr>
            <a:r>
              <a:rPr lang="nl-NL" sz="2000" dirty="0">
                <a:latin typeface="+mj-lt"/>
              </a:rPr>
              <a:t>1 x </a:t>
            </a:r>
            <a:r>
              <a:rPr lang="nl-NL" sz="2000" dirty="0" smtClean="0">
                <a:latin typeface="+mj-lt"/>
              </a:rPr>
              <a:t>kaas						0</a:t>
            </a:r>
            <a:endParaRPr lang="nl-NL" sz="2000" dirty="0">
              <a:latin typeface="+mj-lt"/>
            </a:endParaRPr>
          </a:p>
          <a:p>
            <a:pPr marL="3175" indent="0">
              <a:buNone/>
            </a:pPr>
            <a:r>
              <a:rPr lang="nl-NL" sz="2000" dirty="0">
                <a:latin typeface="+mj-lt"/>
              </a:rPr>
              <a:t>1 beker halfvolle melk (250 ml</a:t>
            </a:r>
            <a:r>
              <a:rPr lang="nl-NL" sz="2000" dirty="0" smtClean="0">
                <a:latin typeface="+mj-lt"/>
              </a:rPr>
              <a:t>)	12</a:t>
            </a:r>
            <a:endParaRPr lang="nl-NL" sz="2000" dirty="0">
              <a:latin typeface="+mj-lt"/>
            </a:endParaRP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nl-NL" altLang="nl-NL" sz="2400" b="1" dirty="0" smtClean="0">
                <a:latin typeface="+mj-lt"/>
              </a:rPr>
              <a:t>Totaal</a:t>
            </a:r>
            <a:r>
              <a:rPr lang="nl-NL" altLang="nl-NL" sz="2400" dirty="0" smtClean="0">
                <a:latin typeface="+mj-lt"/>
              </a:rPr>
              <a:t>                               		</a:t>
            </a:r>
            <a:r>
              <a:rPr lang="nl-NL" altLang="nl-NL" sz="2400" b="1" dirty="0" smtClean="0">
                <a:latin typeface="+mj-lt"/>
              </a:rPr>
              <a:t>54</a:t>
            </a:r>
            <a:endParaRPr lang="nl-NL" altLang="nl-NL" sz="2400" b="1" dirty="0">
              <a:latin typeface="+mj-lt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645025" y="2174875"/>
            <a:ext cx="4041775" cy="426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38125" indent="-236538" algn="l" eaLnBrk="0" hangingPunct="0">
              <a:spcBef>
                <a:spcPct val="20000"/>
              </a:spcBef>
              <a:buChar char="•"/>
              <a:tabLst>
                <a:tab pos="238125" algn="l"/>
                <a:tab pos="685800" algn="l"/>
                <a:tab pos="1135063" algn="l"/>
                <a:tab pos="1584325" algn="l"/>
                <a:tab pos="2033588" algn="l"/>
                <a:tab pos="2482850" algn="l"/>
                <a:tab pos="2932113" algn="l"/>
                <a:tab pos="3381375" algn="l"/>
                <a:tab pos="3830638" algn="l"/>
                <a:tab pos="4279900" algn="l"/>
                <a:tab pos="4729163" algn="l"/>
                <a:tab pos="5178425" algn="l"/>
                <a:tab pos="5627688" algn="l"/>
                <a:tab pos="6076950" algn="l"/>
                <a:tab pos="6526213" algn="l"/>
                <a:tab pos="6975475" algn="l"/>
                <a:tab pos="7424738" algn="l"/>
                <a:tab pos="7874000" algn="l"/>
                <a:tab pos="8323263" algn="l"/>
                <a:tab pos="8772525" algn="l"/>
                <a:tab pos="9221788" algn="l"/>
              </a:tabLst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40000"/>
              </a:spcBef>
              <a:buChar char="–"/>
              <a:tabLst>
                <a:tab pos="238125" algn="l"/>
                <a:tab pos="685800" algn="l"/>
                <a:tab pos="1135063" algn="l"/>
                <a:tab pos="1584325" algn="l"/>
                <a:tab pos="2033588" algn="l"/>
                <a:tab pos="2482850" algn="l"/>
                <a:tab pos="2932113" algn="l"/>
                <a:tab pos="3381375" algn="l"/>
                <a:tab pos="3830638" algn="l"/>
                <a:tab pos="4279900" algn="l"/>
                <a:tab pos="4729163" algn="l"/>
                <a:tab pos="5178425" algn="l"/>
                <a:tab pos="5627688" algn="l"/>
                <a:tab pos="6076950" algn="l"/>
                <a:tab pos="6526213" algn="l"/>
                <a:tab pos="6975475" algn="l"/>
                <a:tab pos="7424738" algn="l"/>
                <a:tab pos="7874000" algn="l"/>
                <a:tab pos="8323263" algn="l"/>
                <a:tab pos="8772525" algn="l"/>
                <a:tab pos="92217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55000"/>
              </a:spcBef>
              <a:buChar char="•"/>
              <a:tabLst>
                <a:tab pos="238125" algn="l"/>
                <a:tab pos="685800" algn="l"/>
                <a:tab pos="1135063" algn="l"/>
                <a:tab pos="1584325" algn="l"/>
                <a:tab pos="2033588" algn="l"/>
                <a:tab pos="2482850" algn="l"/>
                <a:tab pos="2932113" algn="l"/>
                <a:tab pos="3381375" algn="l"/>
                <a:tab pos="3830638" algn="l"/>
                <a:tab pos="4279900" algn="l"/>
                <a:tab pos="4729163" algn="l"/>
                <a:tab pos="5178425" algn="l"/>
                <a:tab pos="5627688" algn="l"/>
                <a:tab pos="6076950" algn="l"/>
                <a:tab pos="6526213" algn="l"/>
                <a:tab pos="6975475" algn="l"/>
                <a:tab pos="7424738" algn="l"/>
                <a:tab pos="7874000" algn="l"/>
                <a:tab pos="8323263" algn="l"/>
                <a:tab pos="8772525" algn="l"/>
                <a:tab pos="922178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40000"/>
              </a:spcBef>
              <a:buChar char="–"/>
              <a:tabLst>
                <a:tab pos="238125" algn="l"/>
                <a:tab pos="685800" algn="l"/>
                <a:tab pos="1135063" algn="l"/>
                <a:tab pos="1584325" algn="l"/>
                <a:tab pos="2033588" algn="l"/>
                <a:tab pos="2482850" algn="l"/>
                <a:tab pos="2932113" algn="l"/>
                <a:tab pos="3381375" algn="l"/>
                <a:tab pos="3830638" algn="l"/>
                <a:tab pos="4279900" algn="l"/>
                <a:tab pos="4729163" algn="l"/>
                <a:tab pos="5178425" algn="l"/>
                <a:tab pos="5627688" algn="l"/>
                <a:tab pos="6076950" algn="l"/>
                <a:tab pos="6526213" algn="l"/>
                <a:tab pos="6975475" algn="l"/>
                <a:tab pos="7424738" algn="l"/>
                <a:tab pos="7874000" algn="l"/>
                <a:tab pos="8323263" algn="l"/>
                <a:tab pos="8772525" algn="l"/>
                <a:tab pos="9221788" algn="l"/>
              </a:tabLst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40000"/>
              </a:spcBef>
              <a:buChar char="•"/>
              <a:tabLst>
                <a:tab pos="238125" algn="l"/>
                <a:tab pos="685800" algn="l"/>
                <a:tab pos="1135063" algn="l"/>
                <a:tab pos="1584325" algn="l"/>
                <a:tab pos="2033588" algn="l"/>
                <a:tab pos="2482850" algn="l"/>
                <a:tab pos="2932113" algn="l"/>
                <a:tab pos="3381375" algn="l"/>
                <a:tab pos="3830638" algn="l"/>
                <a:tab pos="4279900" algn="l"/>
                <a:tab pos="4729163" algn="l"/>
                <a:tab pos="5178425" algn="l"/>
                <a:tab pos="5627688" algn="l"/>
                <a:tab pos="6076950" algn="l"/>
                <a:tab pos="6526213" algn="l"/>
                <a:tab pos="6975475" algn="l"/>
                <a:tab pos="7424738" algn="l"/>
                <a:tab pos="7874000" algn="l"/>
                <a:tab pos="8323263" algn="l"/>
                <a:tab pos="8772525" algn="l"/>
                <a:tab pos="9221788" algn="l"/>
              </a:tabLst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tabLst>
                <a:tab pos="238125" algn="l"/>
                <a:tab pos="685800" algn="l"/>
                <a:tab pos="1135063" algn="l"/>
                <a:tab pos="1584325" algn="l"/>
                <a:tab pos="2033588" algn="l"/>
                <a:tab pos="2482850" algn="l"/>
                <a:tab pos="2932113" algn="l"/>
                <a:tab pos="3381375" algn="l"/>
                <a:tab pos="3830638" algn="l"/>
                <a:tab pos="4279900" algn="l"/>
                <a:tab pos="4729163" algn="l"/>
                <a:tab pos="5178425" algn="l"/>
                <a:tab pos="5627688" algn="l"/>
                <a:tab pos="6076950" algn="l"/>
                <a:tab pos="6526213" algn="l"/>
                <a:tab pos="6975475" algn="l"/>
                <a:tab pos="7424738" algn="l"/>
                <a:tab pos="7874000" algn="l"/>
                <a:tab pos="8323263" algn="l"/>
                <a:tab pos="8772525" algn="l"/>
                <a:tab pos="9221788" algn="l"/>
              </a:tabLs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tabLst>
                <a:tab pos="238125" algn="l"/>
                <a:tab pos="685800" algn="l"/>
                <a:tab pos="1135063" algn="l"/>
                <a:tab pos="1584325" algn="l"/>
                <a:tab pos="2033588" algn="l"/>
                <a:tab pos="2482850" algn="l"/>
                <a:tab pos="2932113" algn="l"/>
                <a:tab pos="3381375" algn="l"/>
                <a:tab pos="3830638" algn="l"/>
                <a:tab pos="4279900" algn="l"/>
                <a:tab pos="4729163" algn="l"/>
                <a:tab pos="5178425" algn="l"/>
                <a:tab pos="5627688" algn="l"/>
                <a:tab pos="6076950" algn="l"/>
                <a:tab pos="6526213" algn="l"/>
                <a:tab pos="6975475" algn="l"/>
                <a:tab pos="7424738" algn="l"/>
                <a:tab pos="7874000" algn="l"/>
                <a:tab pos="8323263" algn="l"/>
                <a:tab pos="8772525" algn="l"/>
                <a:tab pos="9221788" algn="l"/>
              </a:tabLs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tabLst>
                <a:tab pos="238125" algn="l"/>
                <a:tab pos="685800" algn="l"/>
                <a:tab pos="1135063" algn="l"/>
                <a:tab pos="1584325" algn="l"/>
                <a:tab pos="2033588" algn="l"/>
                <a:tab pos="2482850" algn="l"/>
                <a:tab pos="2932113" algn="l"/>
                <a:tab pos="3381375" algn="l"/>
                <a:tab pos="3830638" algn="l"/>
                <a:tab pos="4279900" algn="l"/>
                <a:tab pos="4729163" algn="l"/>
                <a:tab pos="5178425" algn="l"/>
                <a:tab pos="5627688" algn="l"/>
                <a:tab pos="6076950" algn="l"/>
                <a:tab pos="6526213" algn="l"/>
                <a:tab pos="6975475" algn="l"/>
                <a:tab pos="7424738" algn="l"/>
                <a:tab pos="7874000" algn="l"/>
                <a:tab pos="8323263" algn="l"/>
                <a:tab pos="8772525" algn="l"/>
                <a:tab pos="9221788" algn="l"/>
              </a:tabLs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har char="•"/>
              <a:tabLst>
                <a:tab pos="238125" algn="l"/>
                <a:tab pos="685800" algn="l"/>
                <a:tab pos="1135063" algn="l"/>
                <a:tab pos="1584325" algn="l"/>
                <a:tab pos="2033588" algn="l"/>
                <a:tab pos="2482850" algn="l"/>
                <a:tab pos="2932113" algn="l"/>
                <a:tab pos="3381375" algn="l"/>
                <a:tab pos="3830638" algn="l"/>
                <a:tab pos="4279900" algn="l"/>
                <a:tab pos="4729163" algn="l"/>
                <a:tab pos="5178425" algn="l"/>
                <a:tab pos="5627688" algn="l"/>
                <a:tab pos="6076950" algn="l"/>
                <a:tab pos="6526213" algn="l"/>
                <a:tab pos="6975475" algn="l"/>
                <a:tab pos="7424738" algn="l"/>
                <a:tab pos="7874000" algn="l"/>
                <a:tab pos="8323263" algn="l"/>
                <a:tab pos="8772525" algn="l"/>
                <a:tab pos="9221788" algn="l"/>
              </a:tabLs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None/>
            </a:pPr>
            <a:endParaRPr lang="nl-NL" altLang="nl-NL" sz="24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nl-NL" altLang="nl-NL" sz="2000" dirty="0">
                <a:latin typeface="+mj-lt"/>
              </a:rPr>
              <a:t>1 schaaltje yoghurt          </a:t>
            </a:r>
            <a:r>
              <a:rPr lang="nl-NL" altLang="nl-NL" sz="2000" dirty="0" smtClean="0">
                <a:latin typeface="+mj-lt"/>
              </a:rPr>
              <a:t>  </a:t>
            </a:r>
            <a:r>
              <a:rPr lang="nl-NL" altLang="nl-NL" sz="2000" dirty="0">
                <a:latin typeface="+mj-lt"/>
              </a:rPr>
              <a:t>6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nl-NL" altLang="nl-NL" sz="2000" dirty="0">
                <a:latin typeface="+mj-lt"/>
              </a:rPr>
              <a:t>4</a:t>
            </a:r>
            <a:r>
              <a:rPr lang="nl-NL" altLang="nl-NL" sz="2000" dirty="0" smtClean="0">
                <a:latin typeface="+mj-lt"/>
              </a:rPr>
              <a:t> </a:t>
            </a:r>
            <a:r>
              <a:rPr lang="nl-NL" altLang="nl-NL" sz="2000" dirty="0">
                <a:latin typeface="+mj-lt"/>
              </a:rPr>
              <a:t>eetlepels muesli            </a:t>
            </a:r>
            <a:r>
              <a:rPr lang="nl-NL" altLang="nl-NL" sz="2000" dirty="0" smtClean="0">
                <a:latin typeface="+mj-lt"/>
              </a:rPr>
              <a:t> 28</a:t>
            </a:r>
            <a:endParaRPr lang="nl-NL" altLang="nl-NL" sz="2000" dirty="0">
              <a:latin typeface="+mj-lt"/>
            </a:endParaRP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nl-NL" altLang="nl-NL" sz="2000" dirty="0">
                <a:latin typeface="+mj-lt"/>
              </a:rPr>
              <a:t>2 knäckebröd                     </a:t>
            </a:r>
            <a:r>
              <a:rPr lang="nl-NL" altLang="nl-NL" sz="2000" dirty="0" smtClean="0">
                <a:latin typeface="+mj-lt"/>
              </a:rPr>
              <a:t>20</a:t>
            </a:r>
            <a:endParaRPr lang="nl-NL" altLang="nl-NL" sz="2000" dirty="0">
              <a:latin typeface="+mj-lt"/>
            </a:endParaRP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nl-NL" altLang="nl-NL" sz="2000" dirty="0">
                <a:latin typeface="+mj-lt"/>
              </a:rPr>
              <a:t>halvarine                              0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nl-NL" altLang="nl-NL" sz="2000" dirty="0">
                <a:latin typeface="+mj-lt"/>
              </a:rPr>
              <a:t>1 gekookt ei                         0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nl-NL" altLang="nl-NL" sz="2400" b="1" dirty="0" smtClean="0">
                <a:latin typeface="+mj-lt"/>
              </a:rPr>
              <a:t>Totaal</a:t>
            </a:r>
            <a:r>
              <a:rPr lang="nl-NL" altLang="nl-NL" sz="2400" dirty="0" smtClean="0">
                <a:latin typeface="+mj-lt"/>
              </a:rPr>
              <a:t>                           </a:t>
            </a:r>
            <a:r>
              <a:rPr lang="nl-NL" altLang="nl-NL" sz="2400" b="1" dirty="0" smtClean="0">
                <a:latin typeface="+mj-lt"/>
              </a:rPr>
              <a:t>54</a:t>
            </a:r>
            <a:r>
              <a:rPr lang="nl-NL" altLang="nl-NL" sz="2400" dirty="0" smtClean="0">
                <a:latin typeface="+mj-lt"/>
              </a:rPr>
              <a:t>      </a:t>
            </a:r>
            <a:endParaRPr lang="nl-NL" altLang="nl-NL" sz="2400" dirty="0">
              <a:latin typeface="+mj-lt"/>
            </a:endParaRPr>
          </a:p>
          <a:p>
            <a:pPr eaLnBrk="1" hangingPunct="1">
              <a:spcBef>
                <a:spcPts val="600"/>
              </a:spcBef>
              <a:buFontTx/>
              <a:buNone/>
            </a:pPr>
            <a:endParaRPr lang="nl-NL" altLang="nl-NL" sz="2400" dirty="0">
              <a:solidFill>
                <a:srgbClr val="000000"/>
              </a:solidFill>
            </a:endParaRPr>
          </a:p>
        </p:txBody>
      </p:sp>
      <p:pic>
        <p:nvPicPr>
          <p:cNvPr id="2" name="Opgenomen gelu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24837" y="57121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1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979123"/>
              </p:ext>
            </p:extLst>
          </p:nvPr>
        </p:nvGraphicFramePr>
        <p:xfrm>
          <a:off x="299207" y="1664899"/>
          <a:ext cx="5472418" cy="366837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13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08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8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1653">
                <a:tc>
                  <a:txBody>
                    <a:bodyPr/>
                    <a:lstStyle/>
                    <a:p>
                      <a:r>
                        <a:rPr lang="nl-NL" dirty="0" smtClean="0"/>
                        <a:t>Voedingswaarde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 smtClean="0"/>
                        <a:t>100 gram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 smtClean="0"/>
                        <a:t>1 biscuit</a:t>
                      </a:r>
                    </a:p>
                    <a:p>
                      <a:pPr algn="r"/>
                      <a:r>
                        <a:rPr lang="nl-NL" dirty="0" smtClean="0"/>
                        <a:t>(20 gram)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Energie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 smtClean="0"/>
                        <a:t>1630 kJ</a:t>
                      </a:r>
                    </a:p>
                    <a:p>
                      <a:pPr algn="r"/>
                      <a:r>
                        <a:rPr lang="nl-NL" sz="1600" dirty="0" smtClean="0"/>
                        <a:t>385 kcal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 smtClean="0"/>
                        <a:t>339 kJ</a:t>
                      </a:r>
                    </a:p>
                    <a:p>
                      <a:pPr algn="r"/>
                      <a:r>
                        <a:rPr lang="nl-NL" sz="1600" dirty="0" smtClean="0"/>
                        <a:t>80 kcal</a:t>
                      </a:r>
                      <a:endParaRPr lang="nl-NL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Eiwit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 smtClean="0"/>
                        <a:t>6,2 g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 smtClean="0"/>
                        <a:t>1,3 g</a:t>
                      </a:r>
                      <a:endParaRPr lang="nl-NL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Koolhydraten </a:t>
                      </a:r>
                    </a:p>
                    <a:p>
                      <a:r>
                        <a:rPr lang="nl-NL" sz="1600" dirty="0" smtClean="0"/>
                        <a:t>  </a:t>
                      </a:r>
                      <a:r>
                        <a:rPr lang="nl-NL" sz="1600" i="1" dirty="0" smtClean="0"/>
                        <a:t>waarvan suikers</a:t>
                      </a:r>
                      <a:endParaRPr lang="nl-NL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 smtClean="0"/>
                        <a:t>69 g</a:t>
                      </a:r>
                    </a:p>
                    <a:p>
                      <a:pPr algn="r"/>
                      <a:r>
                        <a:rPr lang="nl-NL" sz="1600" i="1" dirty="0" smtClean="0"/>
                        <a:t>37 g</a:t>
                      </a:r>
                      <a:endParaRPr lang="nl-NL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 smtClean="0"/>
                        <a:t>14 g</a:t>
                      </a:r>
                    </a:p>
                    <a:p>
                      <a:pPr algn="r"/>
                      <a:r>
                        <a:rPr lang="nl-NL" sz="1600" i="1" dirty="0" smtClean="0"/>
                        <a:t>7,7 g</a:t>
                      </a:r>
                      <a:endParaRPr lang="nl-NL" sz="16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Vet</a:t>
                      </a:r>
                    </a:p>
                    <a:p>
                      <a:r>
                        <a:rPr lang="nl-NL" sz="1600" dirty="0" smtClean="0"/>
                        <a:t>  </a:t>
                      </a:r>
                      <a:r>
                        <a:rPr lang="nl-NL" sz="1600" i="1" dirty="0" smtClean="0"/>
                        <a:t>waarvan verzadigd</a:t>
                      </a:r>
                    </a:p>
                    <a:p>
                      <a:r>
                        <a:rPr lang="nl-NL" sz="1600" i="1" dirty="0" smtClean="0"/>
                        <a:t>  enkelvoudig</a:t>
                      </a:r>
                      <a:r>
                        <a:rPr lang="nl-NL" sz="1600" i="1" baseline="0" dirty="0" smtClean="0"/>
                        <a:t> onverzadigd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i="1" baseline="0" dirty="0" smtClean="0"/>
                        <a:t>  meervoudig onverzadigd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 smtClean="0"/>
                        <a:t>7,9 g</a:t>
                      </a:r>
                    </a:p>
                    <a:p>
                      <a:pPr algn="r"/>
                      <a:r>
                        <a:rPr lang="nl-NL" sz="1600" i="1" dirty="0" smtClean="0"/>
                        <a:t>0,81 g</a:t>
                      </a:r>
                    </a:p>
                    <a:p>
                      <a:pPr algn="r"/>
                      <a:r>
                        <a:rPr lang="nl-NL" sz="1600" i="1" dirty="0" smtClean="0"/>
                        <a:t>4,2</a:t>
                      </a:r>
                      <a:r>
                        <a:rPr lang="nl-NL" sz="1600" i="1" baseline="0" dirty="0" smtClean="0"/>
                        <a:t> g</a:t>
                      </a:r>
                    </a:p>
                    <a:p>
                      <a:pPr algn="r"/>
                      <a:r>
                        <a:rPr lang="nl-NL" sz="1600" i="1" baseline="0" dirty="0" smtClean="0"/>
                        <a:t>2,6 g</a:t>
                      </a:r>
                      <a:endParaRPr lang="nl-NL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 smtClean="0"/>
                        <a:t>1,6</a:t>
                      </a:r>
                      <a:r>
                        <a:rPr lang="nl-NL" sz="1600" baseline="0" dirty="0" smtClean="0"/>
                        <a:t> g</a:t>
                      </a:r>
                    </a:p>
                    <a:p>
                      <a:pPr algn="r"/>
                      <a:r>
                        <a:rPr lang="nl-NL" sz="1600" i="1" baseline="0" dirty="0" smtClean="0"/>
                        <a:t>0,17 g</a:t>
                      </a:r>
                    </a:p>
                    <a:p>
                      <a:pPr algn="r"/>
                      <a:r>
                        <a:rPr lang="nl-NL" sz="1600" i="1" baseline="0" dirty="0" smtClean="0"/>
                        <a:t>0,86 g</a:t>
                      </a:r>
                    </a:p>
                    <a:p>
                      <a:pPr algn="r"/>
                      <a:r>
                        <a:rPr lang="nl-NL" sz="1600" i="1" baseline="0" dirty="0" smtClean="0"/>
                        <a:t>0,54 g</a:t>
                      </a:r>
                      <a:endParaRPr lang="nl-NL" sz="16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Voedingsvezel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 smtClean="0"/>
                        <a:t>6,8 g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 smtClean="0"/>
                        <a:t>1,4 g</a:t>
                      </a:r>
                      <a:endParaRPr lang="nl-NL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4" descr="http://mylifebalance.net/sites/default/files/images/Etiket_0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223" y="1520355"/>
            <a:ext cx="2373312" cy="133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">
          <a:xfrm>
            <a:off x="6595341" y="3135479"/>
            <a:ext cx="174307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7901E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2.bp.blogspot.com/-arFTVmUG34o/T7FfnONeCyI/AAAAAAAACYQ/KL1Rx0FApg4/s1600/Sellerie+salade+onjuist.pn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222" y="4310921"/>
            <a:ext cx="2566988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Rechte verbindingslijn met pijl 3"/>
          <p:cNvCxnSpPr/>
          <p:nvPr/>
        </p:nvCxnSpPr>
        <p:spPr>
          <a:xfrm>
            <a:off x="13457" y="3487710"/>
            <a:ext cx="28575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kstvak 8"/>
          <p:cNvSpPr txBox="1"/>
          <p:nvPr/>
        </p:nvSpPr>
        <p:spPr>
          <a:xfrm>
            <a:off x="1803861" y="766429"/>
            <a:ext cx="31100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600" b="1" dirty="0" smtClean="0"/>
              <a:t>Etiketten lezen </a:t>
            </a:r>
            <a:endParaRPr lang="nl-NL" sz="3600" b="1" dirty="0"/>
          </a:p>
        </p:txBody>
      </p:sp>
      <p:pic>
        <p:nvPicPr>
          <p:cNvPr id="2" name="Opgenomen gelu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99926" y="5585411"/>
            <a:ext cx="625998" cy="62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3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1000"/>
    </mc:Choice>
    <mc:Fallback xmlns="">
      <p:transition spd="slow" advClick="0" advTm="3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>
                <a:solidFill>
                  <a:schemeClr val="tx1"/>
                </a:solidFill>
                <a:latin typeface="+mj-lt"/>
              </a:rPr>
              <a:t>Samenvatting</a:t>
            </a:r>
            <a:r>
              <a:rPr lang="nl-NL" dirty="0">
                <a:solidFill>
                  <a:schemeClr val="tx1"/>
                </a:solidFill>
                <a:latin typeface="+mj-lt"/>
              </a:rPr>
              <a:t/>
            </a:r>
            <a:br>
              <a:rPr lang="nl-NL" dirty="0">
                <a:solidFill>
                  <a:schemeClr val="tx1"/>
                </a:solidFill>
                <a:latin typeface="+mj-lt"/>
              </a:rPr>
            </a:br>
            <a:endParaRPr lang="nl-NL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Tijdelijke aanduiding voor inhoud 3"/>
          <p:cNvSpPr txBox="1">
            <a:spLocks noGrp="1"/>
          </p:cNvSpPr>
          <p:nvPr>
            <p:ph idx="1"/>
          </p:nvPr>
        </p:nvSpPr>
        <p:spPr>
          <a:xfrm>
            <a:off x="1315752" y="1934331"/>
            <a:ext cx="7474187" cy="337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Tx/>
              <a:buChar char="-"/>
            </a:pPr>
            <a:r>
              <a:rPr lang="nl-NL" sz="2800" dirty="0" smtClean="0">
                <a:latin typeface="+mj-lt"/>
              </a:rPr>
              <a:t>Gezonde koolhydraten, niet vermijden maar verdelen over de dag</a:t>
            </a:r>
          </a:p>
          <a:p>
            <a:pPr marL="285750" indent="-285750" algn="l">
              <a:buFontTx/>
              <a:buChar char="-"/>
            </a:pPr>
            <a:r>
              <a:rPr lang="nl-NL" sz="2800" dirty="0" smtClean="0">
                <a:latin typeface="+mj-lt"/>
              </a:rPr>
              <a:t>Niet afvallen</a:t>
            </a:r>
          </a:p>
          <a:p>
            <a:pPr marL="285750" indent="-285750" algn="l">
              <a:buFontTx/>
              <a:buChar char="-"/>
            </a:pPr>
            <a:r>
              <a:rPr lang="nl-NL" sz="2800" dirty="0" smtClean="0">
                <a:latin typeface="+mj-lt"/>
              </a:rPr>
              <a:t>Variëren met koolhydraten (brochure/etiket lezen/internet)</a:t>
            </a:r>
          </a:p>
          <a:p>
            <a:pPr marL="0" indent="0" algn="l">
              <a:buNone/>
            </a:pPr>
            <a:endParaRPr lang="nl-NL" dirty="0" smtClean="0">
              <a:latin typeface="+mj-lt"/>
            </a:endParaRPr>
          </a:p>
          <a:p>
            <a:pPr algn="l"/>
            <a:endParaRPr lang="nl-NL" dirty="0"/>
          </a:p>
        </p:txBody>
      </p:sp>
      <p:pic>
        <p:nvPicPr>
          <p:cNvPr id="3" name="Opgenomen gelu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80339" y="57034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24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2000"/>
    </mc:Choice>
    <mc:Fallback xmlns="">
      <p:transition spd="slow" advClick="0" advTm="2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045" y="3456623"/>
            <a:ext cx="4836795" cy="1354586"/>
          </a:xfrm>
          <a:prstGeom prst="rect">
            <a:avLst/>
          </a:prstGeom>
        </p:spPr>
      </p:pic>
      <p:sp>
        <p:nvSpPr>
          <p:cNvPr id="3" name="Titel 1"/>
          <p:cNvSpPr txBox="1">
            <a:spLocks/>
          </p:cNvSpPr>
          <p:nvPr/>
        </p:nvSpPr>
        <p:spPr>
          <a:xfrm>
            <a:off x="914400" y="1170386"/>
            <a:ext cx="4706738" cy="104485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3600" b="1" dirty="0" smtClean="0"/>
              <a:t>Extra tips</a:t>
            </a:r>
            <a:br>
              <a:rPr lang="nl-NL" sz="3600" b="1" dirty="0" smtClean="0"/>
            </a:br>
            <a:endParaRPr lang="nl-NL" sz="3600" b="1" dirty="0"/>
          </a:p>
        </p:txBody>
      </p:sp>
      <p:sp>
        <p:nvSpPr>
          <p:cNvPr id="4" name="Tekstvak 3"/>
          <p:cNvSpPr txBox="1"/>
          <p:nvPr/>
        </p:nvSpPr>
        <p:spPr>
          <a:xfrm>
            <a:off x="914400" y="2310997"/>
            <a:ext cx="71094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 smtClean="0"/>
              <a:t>Vitamine 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 smtClean="0"/>
              <a:t>Checken wat je beter wel en niet moet eten:  </a:t>
            </a:r>
            <a:endParaRPr lang="nl-NL" sz="2800" dirty="0"/>
          </a:p>
        </p:txBody>
      </p:sp>
      <p:pic>
        <p:nvPicPr>
          <p:cNvPr id="5" name="Opgenomen gelu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42580" y="55654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0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44269" y="613551"/>
            <a:ext cx="3809921" cy="1044851"/>
          </a:xfrm>
        </p:spPr>
        <p:txBody>
          <a:bodyPr/>
          <a:lstStyle/>
          <a:p>
            <a:pPr algn="just"/>
            <a:r>
              <a:rPr lang="nl-NL" sz="4800" dirty="0">
                <a:solidFill>
                  <a:schemeClr val="tx1"/>
                </a:solidFill>
                <a:latin typeface="+mj-lt"/>
              </a:rPr>
              <a:t>Vragen?</a:t>
            </a:r>
          </a:p>
        </p:txBody>
      </p:sp>
      <p:pic>
        <p:nvPicPr>
          <p:cNvPr id="4" name="Picture 5" descr="http://allesoverhetkoningshuis.web-log.nl/photos/uncategorized/2008/11/10/zwang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231" y="1909331"/>
            <a:ext cx="2137593" cy="2058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pgenomen gelu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85827" y="57466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3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2018</TotalTime>
  <Words>495</Words>
  <Application>Microsoft Office PowerPoint</Application>
  <PresentationFormat>Diavoorstelling (4:3)</PresentationFormat>
  <Paragraphs>160</Paragraphs>
  <Slides>15</Slides>
  <Notes>1</Notes>
  <HiddenSlides>0</HiddenSlides>
  <MMClips>15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9" baseType="lpstr">
      <vt:lpstr>Arial</vt:lpstr>
      <vt:lpstr>Avenir Book</vt:lpstr>
      <vt:lpstr>Calibri</vt:lpstr>
      <vt:lpstr>Office-thema</vt:lpstr>
      <vt:lpstr>Zwangerschapsdiabetes en Voeding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Voorbeeld dagmenu bij zwangerschapdiabetes</vt:lpstr>
      <vt:lpstr>PowerPoint-presentatie</vt:lpstr>
      <vt:lpstr>Variatie met rekenen met koolhydraten</vt:lpstr>
      <vt:lpstr>PowerPoint-presentatie</vt:lpstr>
      <vt:lpstr>Samenvatting </vt:lpstr>
      <vt:lpstr>PowerPoint-presentatie</vt:lpstr>
      <vt:lpstr>Vragen?</vt:lpstr>
    </vt:vector>
  </TitlesOfParts>
  <Company>Campagne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Andre van der Meer</dc:creator>
  <cp:lastModifiedBy>Viola van der Kraan</cp:lastModifiedBy>
  <cp:revision>154</cp:revision>
  <cp:lastPrinted>2017-07-07T11:42:05Z</cp:lastPrinted>
  <dcterms:created xsi:type="dcterms:W3CDTF">2014-01-21T11:37:39Z</dcterms:created>
  <dcterms:modified xsi:type="dcterms:W3CDTF">2026-09-17T07:58:41Z</dcterms:modified>
</cp:coreProperties>
</file>