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71" r:id="rId3"/>
    <p:sldId id="272" r:id="rId4"/>
    <p:sldId id="274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91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9144000" cy="5143500" type="screen16x9"/>
  <p:notesSz cx="6797675" cy="9928225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f6kk+v2F5wCcIvWJd8Bcg==" hashData="g1lFo8XMT9NWA0BC47WI/tu/RuHRYJQSssDUWpe9Bb9yKew81XmUuZsJqLw8FV2wUut6EXCzPi+W8OuGBy4pdw=="/>
  <p:extLst>
    <p:ext uri="{EFAFB233-063F-42B5-8137-9DF3F51BA10A}">
      <p15:sldGuideLst xmlns:p15="http://schemas.microsoft.com/office/powerpoint/2012/main">
        <p15:guide id="1" orient="horz" pos="1310">
          <p15:clr>
            <a:srgbClr val="A4A3A4"/>
          </p15:clr>
        </p15:guide>
        <p15:guide id="2" pos="39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es, A.J. (Joanne)" initials="BA(" lastIdx="2" clrIdx="0">
    <p:extLst>
      <p:ext uri="{19B8F6BF-5375-455C-9EA6-DF929625EA0E}">
        <p15:presenceInfo xmlns:p15="http://schemas.microsoft.com/office/powerpoint/2012/main" userId="S-1-5-21-3113587799-1225135847-1388737373-1181324" providerId="AD"/>
      </p:ext>
    </p:extLst>
  </p:cmAuthor>
  <p:cmAuthor id="2" name="Buteijn, M.A. (Marrit)" initials="BM(" lastIdx="2" clrIdx="1">
    <p:extLst>
      <p:ext uri="{19B8F6BF-5375-455C-9EA6-DF929625EA0E}">
        <p15:presenceInfo xmlns:p15="http://schemas.microsoft.com/office/powerpoint/2012/main" userId="S-1-5-21-3113587799-1225135847-1388737373-1215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B"/>
    <a:srgbClr val="F7901E"/>
    <a:srgbClr val="DB8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834" autoAdjust="0"/>
  </p:normalViewPr>
  <p:slideViewPr>
    <p:cSldViewPr snapToGrid="0" snapToObjects="1">
      <p:cViewPr varScale="1">
        <p:scale>
          <a:sx n="115" d="100"/>
          <a:sy n="115" d="100"/>
        </p:scale>
        <p:origin x="1476" y="102"/>
      </p:cViewPr>
      <p:guideLst>
        <p:guide orient="horz" pos="1310"/>
        <p:guide pos="39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31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AAA1-56E5-434E-9C1E-AEC42C9B433E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0028E-D691-9249-AAD4-C8A2BB5E82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949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53DA7-0FED-B445-A7AF-ED6AB7EDE8AF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A571F-70F1-284C-8138-4CE277E033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217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40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Benoemen dat water,</a:t>
            </a:r>
            <a:r>
              <a:rPr lang="nl-NL" baseline="0" dirty="0"/>
              <a:t> koffie en thee zonder suiker het beste zijn. </a:t>
            </a:r>
          </a:p>
          <a:p>
            <a:r>
              <a:rPr lang="nl-NL" baseline="0" dirty="0"/>
              <a:t>Ter variatie dranken met een smaakje</a:t>
            </a:r>
          </a:p>
          <a:p>
            <a:r>
              <a:rPr lang="nl-NL" baseline="0" dirty="0"/>
              <a:t>Volgende pagina voorbeelden</a:t>
            </a:r>
          </a:p>
          <a:p>
            <a:endParaRPr lang="nl-NL" baseline="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i="1" dirty="0"/>
              <a:t>Product variatie / verpakking lezen</a:t>
            </a:r>
            <a:endParaRPr lang="nl-NL" i="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nl-NL" dirty="0"/>
              <a:t>- Patiënt weet welke productkeuzes goed zijn passend binnen EN- E+ dieet</a:t>
            </a:r>
          </a:p>
          <a:p>
            <a:r>
              <a:rPr lang="nl-NL" dirty="0"/>
              <a:t>- Patiënt kan o.b.v. informatie op verpakking (voedingswaarde aanduiding) een verantwoorde keuze </a:t>
            </a:r>
          </a:p>
          <a:p>
            <a:r>
              <a:rPr lang="nl-NL" dirty="0"/>
              <a:t>  maken (enkel leren hoe kcal te vergelijken)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038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&gt; Patiënt kan variatie mogelijkheden benoemen</a:t>
            </a:r>
            <a:r>
              <a:rPr lang="nl-NL" baseline="0" dirty="0"/>
              <a:t> voor dranken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442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Vraag stellen aan</a:t>
            </a:r>
            <a:r>
              <a:rPr lang="nl-NL" baseline="0" dirty="0"/>
              <a:t> patiënten en proberen hen antwoord te laten geven. Eventueel bijsturen of aanvullen indien nodig. </a:t>
            </a:r>
          </a:p>
          <a:p>
            <a:endParaRPr lang="nl-NL" baseline="0" dirty="0"/>
          </a:p>
          <a:p>
            <a:pPr defTabSz="915680">
              <a:defRPr/>
            </a:pPr>
            <a:r>
              <a:rPr lang="nl-NL" i="1" dirty="0"/>
              <a:t>Omgaan met veranderingen</a:t>
            </a:r>
          </a:p>
          <a:p>
            <a:pPr defTabSz="915680">
              <a:defRPr/>
            </a:pPr>
            <a:r>
              <a:rPr lang="nl-NL" dirty="0"/>
              <a:t>- Patiënt weet wat normaal tempo van gewichtsverlies is?</a:t>
            </a:r>
            <a:br>
              <a:rPr lang="nl-NL" dirty="0"/>
            </a:br>
            <a:r>
              <a:rPr lang="nl-NL" dirty="0"/>
              <a:t>- Patiënt weet handvatten/tips die gebruikt kunnen worden bij uiteten?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19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i="1" dirty="0"/>
              <a:t>&gt; Ontlasting</a:t>
            </a:r>
            <a:endParaRPr lang="nl-NL" dirty="0"/>
          </a:p>
          <a:p>
            <a:r>
              <a:rPr lang="nl-NL" dirty="0"/>
              <a:t>- Patiënt weet dat ontlasting kan veranderen </a:t>
            </a:r>
            <a:br>
              <a:rPr lang="nl-NL" dirty="0"/>
            </a:br>
            <a:r>
              <a:rPr lang="nl-NL" dirty="0"/>
              <a:t>- Patiënt weet dat voldoende vocht belangrijk is voor ontlasting (soepelheid / compensatie verlies)</a:t>
            </a:r>
          </a:p>
          <a:p>
            <a:r>
              <a:rPr lang="nl-NL" dirty="0"/>
              <a:t>- Patiënt weet dat vezels van invloed zijn op ontlasting echter </a:t>
            </a:r>
            <a:r>
              <a:rPr lang="nl-NL" dirty="0" err="1"/>
              <a:t>ivm</a:t>
            </a:r>
            <a:r>
              <a:rPr lang="nl-NL" dirty="0"/>
              <a:t> beperkt volume ook beperkter </a:t>
            </a:r>
            <a:br>
              <a:rPr lang="nl-NL" dirty="0"/>
            </a:br>
            <a:r>
              <a:rPr lang="nl-NL" dirty="0"/>
              <a:t>  mogelijk, wel advies vezelrijk mogelijk 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90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i="1" dirty="0"/>
              <a:t>&gt; Multivitaminen- en mineralensupplement </a:t>
            </a:r>
            <a:endParaRPr lang="nl-NL" dirty="0"/>
          </a:p>
          <a:p>
            <a:pPr eaLnBrk="1" hangingPunct="1"/>
            <a:r>
              <a:rPr lang="nl-NL" dirty="0"/>
              <a:t>- Patiënt weet dat voorkeursadvies FFM is (1 capsule of 1kauwtablet+1 </a:t>
            </a:r>
            <a:r>
              <a:rPr lang="nl-NL" dirty="0" err="1"/>
              <a:t>ferrotablet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Patiënt weet tips die gebruikt kunnen worden om FFM capsule makkelijker in te nemen (voor slapen gaan, met Ceylon thee/koffie, capsule open </a:t>
            </a:r>
            <a:r>
              <a:rPr lang="nl-NL" dirty="0" err="1"/>
              <a:t>maken+appelmoes</a:t>
            </a:r>
            <a:r>
              <a:rPr lang="nl-NL" dirty="0"/>
              <a:t>/suikervrije siroop)</a:t>
            </a:r>
            <a:br>
              <a:rPr lang="nl-NL" dirty="0"/>
            </a:br>
            <a:endParaRPr lang="nl-NL" alt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261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740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38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27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93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i="1" dirty="0"/>
              <a:t>&gt; Opbouwen</a:t>
            </a:r>
            <a:endParaRPr lang="nl-NL" dirty="0"/>
          </a:p>
          <a:p>
            <a:pPr marL="171690" indent="-171690">
              <a:buFontTx/>
              <a:buChar char="-"/>
            </a:pPr>
            <a:r>
              <a:rPr lang="nl-NL" dirty="0"/>
              <a:t>Patiënt weet dat hij/zij nu naar normale consistentie voeding mag uitbreiden</a:t>
            </a:r>
          </a:p>
          <a:p>
            <a:pPr marL="171690" indent="-171690">
              <a:buFontTx/>
              <a:buChar char="-"/>
            </a:pPr>
            <a:endParaRPr lang="nl-NL" dirty="0"/>
          </a:p>
          <a:p>
            <a:r>
              <a:rPr lang="nl-NL" i="1" dirty="0"/>
              <a:t>&gt; Variatie</a:t>
            </a:r>
            <a:br>
              <a:rPr lang="nl-NL" i="1" dirty="0"/>
            </a:br>
            <a:r>
              <a:rPr lang="nl-NL" dirty="0"/>
              <a:t>- Patiënt krijgt ter ondersteuning voorbeelddagmenu’s (receptenboekje HHS/MZ 2014)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927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dirty="0"/>
              <a:t>Patiënten eiwitrijke producten laten benoemen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dirty="0"/>
              <a:t>Patiënten inzicht geven in hoeveelheid</a:t>
            </a:r>
            <a:r>
              <a:rPr lang="nl-NL" baseline="0" dirty="0"/>
              <a:t> eiwit per product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l-NL" dirty="0"/>
          </a:p>
          <a:p>
            <a:r>
              <a:rPr lang="nl-NL" dirty="0"/>
              <a:t>50 gram kipfilet</a:t>
            </a:r>
            <a:r>
              <a:rPr lang="nl-NL" baseline="0" dirty="0"/>
              <a:t> = 15 gram </a:t>
            </a:r>
          </a:p>
          <a:p>
            <a:r>
              <a:rPr lang="nl-NL" baseline="0" dirty="0"/>
              <a:t>50 gram zalmfilet = 10 gram </a:t>
            </a:r>
          </a:p>
          <a:p>
            <a:r>
              <a:rPr lang="nl-NL" baseline="0" dirty="0"/>
              <a:t>1 plak magere vleeswaren = 3 gram  </a:t>
            </a:r>
          </a:p>
          <a:p>
            <a:r>
              <a:rPr lang="nl-NL" baseline="0" dirty="0"/>
              <a:t>1 gekookt ei = 6 gram </a:t>
            </a:r>
          </a:p>
          <a:p>
            <a:r>
              <a:rPr lang="nl-NL" baseline="0" dirty="0"/>
              <a:t>1 plak 30+ kaas = 6 gram </a:t>
            </a:r>
          </a:p>
          <a:p>
            <a:r>
              <a:rPr lang="nl-NL" baseline="0" dirty="0"/>
              <a:t>1 glas melk = 6 gram </a:t>
            </a:r>
          </a:p>
          <a:p>
            <a:r>
              <a:rPr lang="nl-NL" baseline="0" dirty="0"/>
              <a:t>1 schaaltje magere kwark = 12 gram </a:t>
            </a:r>
          </a:p>
          <a:p>
            <a:r>
              <a:rPr lang="nl-NL" baseline="0" dirty="0"/>
              <a:t>50 gram peulvruchten = 4  gram gemiddeld</a:t>
            </a:r>
          </a:p>
          <a:p>
            <a:r>
              <a:rPr lang="nl-NL" baseline="0" dirty="0"/>
              <a:t>50 gram falafel/vleesvervanger = 7 gram (gemiddeld) </a:t>
            </a:r>
          </a:p>
          <a:p>
            <a:r>
              <a:rPr lang="nl-NL" dirty="0"/>
              <a:t>150 ml sojamelk</a:t>
            </a:r>
            <a:r>
              <a:rPr lang="nl-NL" baseline="0" dirty="0"/>
              <a:t> = 5 gram eiwit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92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i="1" dirty="0"/>
              <a:t>Product variatie / verpakking lezen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- Patiënt weet welke productkeuzes goed zijn passend binnen EN- E+ dieet</a:t>
            </a:r>
          </a:p>
          <a:p>
            <a:r>
              <a:rPr lang="nl-NL" dirty="0"/>
              <a:t>- Patiënt kan o.b.v. informatie op verpakking (voedingswaarde aanduiding) een verantwoorde keuze </a:t>
            </a:r>
          </a:p>
          <a:p>
            <a:r>
              <a:rPr lang="nl-NL" dirty="0"/>
              <a:t>  maken (enkel leren hoe kcal te vergelijken)</a:t>
            </a:r>
          </a:p>
          <a:p>
            <a:r>
              <a:rPr lang="nl-NL" dirty="0"/>
              <a:t>- Patiënt weet hoeveel kcal toegestaan zijn voor zuivel (max 50kcal/100ml) en bij eiwit &gt;5g /100ml max 80kcal/100ml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i="1" dirty="0"/>
              <a:t>Product variatie / verpakking lezen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- Patiënt </a:t>
            </a:r>
          </a:p>
          <a:p>
            <a:r>
              <a:rPr lang="nl-NL" dirty="0"/>
              <a:t>- Patiënt kan o.b.v. informatie op verpakking (voedingswaarde aanduiding) een verantwoorde keuze </a:t>
            </a:r>
          </a:p>
          <a:p>
            <a:r>
              <a:rPr lang="nl-NL" dirty="0"/>
              <a:t>  maken (enkel leren hoe kcal te vergelijken)weet welke productkeuzes goed zijn passend binnen EN- E+ dieet</a:t>
            </a:r>
          </a:p>
          <a:p>
            <a:endParaRPr lang="nl-NL" dirty="0"/>
          </a:p>
          <a:p>
            <a:r>
              <a:rPr lang="nl-NL" dirty="0"/>
              <a:t>- Patiënt weet waarom brood eten moeilijker kan gaan dan beschuit/crackers en welke tips hierbij </a:t>
            </a:r>
            <a:br>
              <a:rPr lang="nl-NL" dirty="0"/>
            </a:br>
            <a:r>
              <a:rPr lang="nl-NL" dirty="0"/>
              <a:t>   kunnen helpen (brood roosteren, smeerbaar beleg, rustig eten, goed kauwen)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04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i="1" dirty="0"/>
              <a:t>Product variatie / verpakking lezen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- Patiënt </a:t>
            </a:r>
          </a:p>
          <a:p>
            <a:r>
              <a:rPr lang="nl-NL" dirty="0"/>
              <a:t>- Patiënt kan o.b.v. informatie op verpakking (voedingswaarde aanduiding) een verantwoorde keuze </a:t>
            </a:r>
          </a:p>
          <a:p>
            <a:r>
              <a:rPr lang="nl-NL" dirty="0"/>
              <a:t>  maken (enkel leren hoe kcal te vergelijken)weet welke productkeuzes goed zijn passend binnen EN- E+ dieet</a:t>
            </a:r>
          </a:p>
          <a:p>
            <a:endParaRPr lang="nl-NL" dirty="0"/>
          </a:p>
          <a:p>
            <a:r>
              <a:rPr lang="nl-NL" dirty="0"/>
              <a:t>- Patiënt weet waarom brood eten moeilijker kan gaan dan beschuit/crackers en welke tips hierbij </a:t>
            </a:r>
            <a:br>
              <a:rPr lang="nl-NL" dirty="0"/>
            </a:br>
            <a:r>
              <a:rPr lang="nl-NL" dirty="0"/>
              <a:t>   kunnen helpen (brood roosteren, smeerbaar beleg, rustig eten, goed kauwen)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36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nl-NL" i="1" dirty="0"/>
              <a:t>Product variatie / verpakking lezen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- Patiënt w</a:t>
            </a:r>
          </a:p>
          <a:p>
            <a:r>
              <a:rPr lang="nl-NL" dirty="0"/>
              <a:t>- Patiënt kan o.b.v. informatie op verpakking (voedingswaarde aanduiding) een verantwoorde keuze </a:t>
            </a:r>
          </a:p>
          <a:p>
            <a:r>
              <a:rPr lang="nl-NL" dirty="0"/>
              <a:t>  maken (enkel leren hoe kcal te vergelijken)eet welke productkeuzes goed zijn passend binnen EN- E+ dieet</a:t>
            </a:r>
          </a:p>
          <a:p>
            <a:r>
              <a:rPr lang="nl-NL" dirty="0"/>
              <a:t>- Patiënt weet hoeveel kcal toegestaan zijn voor een (extra) tussendoortje (100kcal/ tussendoortje)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A571F-70F1-284C-8138-4CE277E0338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45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8077" y="1362032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303337" y="2508249"/>
            <a:ext cx="7074543" cy="389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925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3504" y="838200"/>
            <a:ext cx="7351568" cy="4302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1023504" y="1398587"/>
            <a:ext cx="7351568" cy="341586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305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608084"/>
            <a:ext cx="7886700" cy="40943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tel 1"/>
          <p:cNvSpPr txBox="1">
            <a:spLocks/>
          </p:cNvSpPr>
          <p:nvPr userDrawn="1"/>
        </p:nvSpPr>
        <p:spPr>
          <a:xfrm>
            <a:off x="628650" y="1017515"/>
            <a:ext cx="3906405" cy="40943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Klik om de stijl te bewerken</a:t>
            </a:r>
          </a:p>
        </p:txBody>
      </p:sp>
      <p:sp>
        <p:nvSpPr>
          <p:cNvPr id="4" name="Titel 1"/>
          <p:cNvSpPr txBox="1">
            <a:spLocks/>
          </p:cNvSpPr>
          <p:nvPr userDrawn="1"/>
        </p:nvSpPr>
        <p:spPr>
          <a:xfrm>
            <a:off x="4572000" y="1017514"/>
            <a:ext cx="3906405" cy="40943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Klik om de stijl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0"/>
          </p:nvPr>
        </p:nvSpPr>
        <p:spPr>
          <a:xfrm>
            <a:off x="628649" y="1606550"/>
            <a:ext cx="3906405" cy="316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inhoud 5"/>
          <p:cNvSpPr>
            <a:spLocks noGrp="1"/>
          </p:cNvSpPr>
          <p:nvPr>
            <p:ph sz="quarter" idx="11"/>
          </p:nvPr>
        </p:nvSpPr>
        <p:spPr>
          <a:xfrm>
            <a:off x="4572000" y="1606550"/>
            <a:ext cx="3948545" cy="316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6696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1170-C0FB-4764-A614-7E421989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5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0" y="0"/>
            <a:ext cx="1580726" cy="119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black">
          <a:xfrm>
            <a:off x="1416258" y="518799"/>
            <a:ext cx="7727741" cy="2517818"/>
          </a:xfrm>
          <a:prstGeom prst="rect">
            <a:avLst/>
          </a:prstGeom>
          <a:solidFill>
            <a:srgbClr val="F7901E"/>
          </a:solidFill>
          <a:ln>
            <a:noFill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3708" y="3382546"/>
            <a:ext cx="7282422" cy="60845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56565B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nl-NL"/>
              <a:t>Klik om de stijl te bewerken</a:t>
            </a:r>
            <a:endParaRPr lang="en-US" noProof="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53709" y="4025088"/>
            <a:ext cx="7282422" cy="4667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56565B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nl-NL" dirty="0"/>
              <a:t>Klik om de </a:t>
            </a:r>
            <a:r>
              <a:rPr lang="nl-NL" dirty="0" err="1"/>
              <a:t>substijl</a:t>
            </a:r>
            <a:r>
              <a:rPr lang="nl-NL" dirty="0"/>
              <a:t> te bewerken</a:t>
            </a:r>
            <a:endParaRPr lang="en-US" noProof="0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0068" y="932173"/>
            <a:ext cx="2825556" cy="1786596"/>
          </a:xfrm>
          <a:prstGeom prst="rect">
            <a:avLst/>
          </a:prstGeom>
        </p:spPr>
      </p:pic>
      <p:sp>
        <p:nvSpPr>
          <p:cNvPr id="17" name="Rechthoek 16"/>
          <p:cNvSpPr/>
          <p:nvPr userDrawn="1"/>
        </p:nvSpPr>
        <p:spPr>
          <a:xfrm>
            <a:off x="0" y="4721619"/>
            <a:ext cx="9143999" cy="426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868123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86812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98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8011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0"/>
          </p:nvPr>
        </p:nvSpPr>
        <p:spPr>
          <a:xfrm>
            <a:off x="628650" y="2160588"/>
            <a:ext cx="3901786" cy="256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inhoud 6"/>
          <p:cNvSpPr>
            <a:spLocks noGrp="1"/>
          </p:cNvSpPr>
          <p:nvPr>
            <p:ph sz="quarter" idx="11"/>
          </p:nvPr>
        </p:nvSpPr>
        <p:spPr>
          <a:xfrm>
            <a:off x="4620491" y="2160588"/>
            <a:ext cx="3894859" cy="256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7279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315749" y="647068"/>
            <a:ext cx="6766069" cy="78363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56565B"/>
                </a:solidFill>
                <a:latin typeface="Avenir Book"/>
                <a:cs typeface="Avenir Book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450748"/>
            <a:ext cx="6766069" cy="325979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56565B"/>
                </a:solidFill>
                <a:latin typeface="Avenir Book"/>
                <a:cs typeface="Avenir Book"/>
              </a:defRPr>
            </a:lvl1pPr>
            <a:lvl2pPr algn="l">
              <a:defRPr sz="2000">
                <a:solidFill>
                  <a:srgbClr val="56565B"/>
                </a:solidFill>
                <a:latin typeface="Avenir Book"/>
                <a:cs typeface="Avenir Book"/>
              </a:defRPr>
            </a:lvl2pPr>
            <a:lvl3pPr algn="l">
              <a:defRPr sz="2000">
                <a:solidFill>
                  <a:srgbClr val="56565B"/>
                </a:solidFill>
                <a:latin typeface="Avenir Book"/>
                <a:cs typeface="Avenir Book"/>
              </a:defRPr>
            </a:lvl3pPr>
            <a:lvl4pPr algn="l">
              <a:defRPr sz="1800">
                <a:solidFill>
                  <a:srgbClr val="56565B"/>
                </a:solidFill>
                <a:latin typeface="Avenir Book"/>
                <a:cs typeface="Avenir Book"/>
              </a:defRPr>
            </a:lvl4pPr>
            <a:lvl5pPr algn="l">
              <a:defRPr sz="1800">
                <a:solidFill>
                  <a:srgbClr val="56565B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2"/>
          <p:cNvSpPr txBox="1">
            <a:spLocks/>
          </p:cNvSpPr>
          <p:nvPr userDrawn="1"/>
        </p:nvSpPr>
        <p:spPr>
          <a:xfrm>
            <a:off x="1315752" y="-3485"/>
            <a:ext cx="747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F3CF7B-D5DC-8740-AC3E-4DD9F91A595E}" type="slidenum">
              <a:rPr lang="nl-NL" sz="900" b="0" i="0" smtClean="0">
                <a:latin typeface="Avenir Book"/>
                <a:cs typeface="Avenir Book"/>
              </a:rPr>
              <a:pPr/>
              <a:t>‹nr.›</a:t>
            </a:fld>
            <a:endParaRPr lang="nl-NL" sz="900" b="0" i="0" dirty="0">
              <a:latin typeface="Avenir Book"/>
              <a:cs typeface="Avenir Book"/>
            </a:endParaRP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868123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86812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92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315750" y="1440958"/>
            <a:ext cx="6775306" cy="32603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>
                <a:solidFill>
                  <a:srgbClr val="56565B"/>
                </a:solidFill>
                <a:latin typeface="Avenir Book"/>
                <a:cs typeface="Avenir Book"/>
              </a:defRPr>
            </a:lvl1pPr>
            <a:lvl2pPr algn="l">
              <a:defRPr sz="2000">
                <a:solidFill>
                  <a:srgbClr val="56565B"/>
                </a:solidFill>
              </a:defRPr>
            </a:lvl2pPr>
            <a:lvl3pPr algn="l">
              <a:defRPr sz="2000">
                <a:solidFill>
                  <a:srgbClr val="56565B"/>
                </a:solidFill>
              </a:defRPr>
            </a:lvl3pPr>
            <a:lvl4pPr algn="l">
              <a:defRPr sz="1800">
                <a:solidFill>
                  <a:srgbClr val="56565B"/>
                </a:solidFill>
              </a:defRPr>
            </a:lvl4pPr>
            <a:lvl5pPr algn="l">
              <a:defRPr sz="1800">
                <a:solidFill>
                  <a:srgbClr val="56565B"/>
                </a:solidFill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315750" y="647068"/>
            <a:ext cx="6775306" cy="78363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rgbClr val="56565B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2"/>
          <p:cNvSpPr txBox="1">
            <a:spLocks/>
          </p:cNvSpPr>
          <p:nvPr userDrawn="1"/>
        </p:nvSpPr>
        <p:spPr>
          <a:xfrm>
            <a:off x="1315752" y="-3485"/>
            <a:ext cx="747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F3CF7B-D5DC-8740-AC3E-4DD9F91A595E}" type="slidenum">
              <a:rPr lang="nl-NL" sz="900" b="0" i="0" smtClean="0">
                <a:latin typeface="Avenir Book"/>
                <a:cs typeface="Avenir Book"/>
              </a:rPr>
              <a:pPr/>
              <a:t>‹nr.›</a:t>
            </a:fld>
            <a:endParaRPr lang="nl-NL" sz="900" b="0" i="0" dirty="0">
              <a:latin typeface="Avenir Book"/>
              <a:cs typeface="Avenir Book"/>
            </a:endParaRP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868123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86812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59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3404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54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1144" y="4135582"/>
            <a:ext cx="5604165" cy="5818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1891145" y="844549"/>
            <a:ext cx="5604164" cy="316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6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1025524" y="1073150"/>
            <a:ext cx="2957657" cy="416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1"/>
          </p:nvPr>
        </p:nvSpPr>
        <p:spPr>
          <a:xfrm>
            <a:off x="1025525" y="1627187"/>
            <a:ext cx="2957656" cy="3111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2"/>
          </p:nvPr>
        </p:nvSpPr>
        <p:spPr>
          <a:xfrm>
            <a:off x="4170362" y="1073150"/>
            <a:ext cx="3962255" cy="366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51218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black">
          <a:xfrm>
            <a:off x="1421914" y="4904674"/>
            <a:ext cx="7722086" cy="243326"/>
          </a:xfrm>
          <a:prstGeom prst="rect">
            <a:avLst/>
          </a:prstGeom>
          <a:solidFill>
            <a:srgbClr val="F7901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0916" y="120650"/>
            <a:ext cx="979166" cy="6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5" r:id="rId3"/>
    <p:sldLayoutId id="2147483650" r:id="rId4"/>
    <p:sldLayoutId id="2147483651" r:id="rId5"/>
    <p:sldLayoutId id="2147483652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jpeg"/><Relationship Id="rId5" Type="http://schemas.openxmlformats.org/officeDocument/2006/relationships/hyperlink" Target="http://www.google.nl/url?sa=i&amp;rct=j&amp;q=&amp;esrc=s&amp;source=images&amp;cd=&amp;cad=rja&amp;uact=8&amp;ved=0ahUKEwj8mObXhsLSAhXM0hoKHWm-DKoQjRwIBw&amp;url=http://balanceyourhealth.nl/yoghurt-mager-halfvol-vol/&amp;bvm=bv.148747831,d.d2s&amp;psig=AFQjCNFUL54qO-iKclcxeD60jKTOH4ogGg&amp;ust=1488895648023685" TargetMode="External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maasstadziekenhuis.nl/specialismen-afdelingen/chirurgie/bariatrie-expertisecentrum-voor-obesitas/meer-weten/patientenfolders/" TargetMode="External"/><Relationship Id="rId5" Type="http://schemas.openxmlformats.org/officeDocument/2006/relationships/hyperlink" Target="mailto:dietetiekbariatrie@maasstadziekenhuis.nl" TargetMode="External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audio" Target="../media/media8.m4a"/><Relationship Id="rId16" Type="http://schemas.openxmlformats.org/officeDocument/2006/relationships/image" Target="../media/image9.png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4252" y="3102343"/>
            <a:ext cx="7501878" cy="608450"/>
          </a:xfrm>
        </p:spPr>
        <p:txBody>
          <a:bodyPr/>
          <a:lstStyle/>
          <a:p>
            <a:r>
              <a:rPr lang="nl-NL" dirty="0"/>
              <a:t>Voeding bij een gastric bypass/</a:t>
            </a:r>
            <a:r>
              <a:rPr lang="nl-NL" dirty="0" err="1"/>
              <a:t>sleeve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34252" y="3710793"/>
            <a:ext cx="7282422" cy="466725"/>
          </a:xfrm>
        </p:spPr>
        <p:txBody>
          <a:bodyPr/>
          <a:lstStyle/>
          <a:p>
            <a:r>
              <a:rPr lang="nl-NL" dirty="0"/>
              <a:t>Joanne Boes, Marrit Buteijn, Marieke Schoenmakers, Agnes Slabbekoorn, Laure Snijders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5" y="4388308"/>
            <a:ext cx="651766" cy="6261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4385218"/>
            <a:ext cx="629201" cy="62920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97" y="4388308"/>
            <a:ext cx="486483" cy="65174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7" y="4382613"/>
            <a:ext cx="615198" cy="69987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38" y="4388308"/>
            <a:ext cx="675592" cy="694688"/>
          </a:xfrm>
          <a:prstGeom prst="rect">
            <a:avLst/>
          </a:prstGeom>
        </p:spPr>
      </p:pic>
      <p:pic>
        <p:nvPicPr>
          <p:cNvPr id="10" name="Afbeelding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44" y="503718"/>
            <a:ext cx="1893294" cy="25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ia 1">
            <a:hlinkClick r:id="" action="ppaction://media"/>
            <a:extLst>
              <a:ext uri="{FF2B5EF4-FFF2-40B4-BE49-F238E27FC236}">
                <a16:creationId xmlns:a16="http://schemas.microsoft.com/office/drawing/2014/main" id="{18BDB560-F3C6-4742-8E8C-BCA8E36AF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6612" y="3203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Productvariatie - zuivel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50" y="1450748"/>
            <a:ext cx="3923516" cy="3259797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Etiketten </a:t>
            </a:r>
            <a:r>
              <a:rPr lang="nl-NL" sz="2400" b="1" dirty="0" smtClean="0"/>
              <a:t>lezen</a:t>
            </a:r>
            <a:endParaRPr lang="nl-NL" sz="2400" b="1" dirty="0"/>
          </a:p>
          <a:p>
            <a:r>
              <a:rPr lang="nl-NL" sz="2000" dirty="0"/>
              <a:t>Zuivel </a:t>
            </a:r>
          </a:p>
          <a:p>
            <a:pPr lvl="1"/>
            <a:r>
              <a:rPr lang="nl-NL" dirty="0"/>
              <a:t>Bij </a:t>
            </a:r>
            <a:r>
              <a:rPr lang="nl-NL" dirty="0" smtClean="0"/>
              <a:t>&lt; 5 </a:t>
            </a:r>
            <a:r>
              <a:rPr lang="nl-NL" dirty="0"/>
              <a:t>gram eiwit/100 ml</a:t>
            </a:r>
          </a:p>
          <a:p>
            <a:pPr lvl="1"/>
            <a:r>
              <a:rPr lang="nl-NL" dirty="0"/>
              <a:t>Maximaal 50kcal/100ml </a:t>
            </a:r>
          </a:p>
          <a:p>
            <a:r>
              <a:rPr lang="nl-NL" sz="2000" dirty="0"/>
              <a:t>Eiwitrijke zuivel </a:t>
            </a:r>
          </a:p>
          <a:p>
            <a:pPr lvl="1"/>
            <a:r>
              <a:rPr lang="nl-NL" dirty="0"/>
              <a:t>Bij &gt; 5 gram eiwit/100 ml </a:t>
            </a:r>
          </a:p>
          <a:p>
            <a:pPr lvl="1"/>
            <a:r>
              <a:rPr lang="nl-NL" dirty="0"/>
              <a:t>Maximaal 80 kcal/100 ml </a:t>
            </a:r>
          </a:p>
        </p:txBody>
      </p:sp>
      <p:pic>
        <p:nvPicPr>
          <p:cNvPr id="4" name="Picture 2" descr="Image result for ingrediëntendeclaratie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r="28208"/>
          <a:stretch/>
        </p:blipFill>
        <p:spPr bwMode="auto">
          <a:xfrm>
            <a:off x="5931245" y="842038"/>
            <a:ext cx="2792625" cy="38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6054811" y="2166551"/>
            <a:ext cx="2314832" cy="453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6054811" y="2924432"/>
            <a:ext cx="1472513" cy="392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931245" y="4300151"/>
            <a:ext cx="1499285" cy="156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5799438" y="1153437"/>
            <a:ext cx="3056238" cy="324570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9EEA26-B727-45BA-9072-09D3FFD8F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247" y="14507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9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Productvariatie – brood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450748"/>
            <a:ext cx="5744078" cy="3259797"/>
          </a:xfrm>
        </p:spPr>
        <p:txBody>
          <a:bodyPr/>
          <a:lstStyle/>
          <a:p>
            <a:r>
              <a:rPr lang="nl-NL" sz="2000" dirty="0"/>
              <a:t>Kies voor volkoren!</a:t>
            </a:r>
          </a:p>
          <a:p>
            <a:r>
              <a:rPr lang="nl-NL" sz="2000" dirty="0"/>
              <a:t>Wat als brood eten niet goed lukt?</a:t>
            </a:r>
          </a:p>
          <a:p>
            <a:pPr lvl="1"/>
            <a:r>
              <a:rPr lang="nl-NL" dirty="0"/>
              <a:t>Goed kauwen </a:t>
            </a:r>
          </a:p>
          <a:p>
            <a:pPr lvl="1"/>
            <a:r>
              <a:rPr lang="nl-NL" dirty="0"/>
              <a:t>Rustig eten</a:t>
            </a:r>
          </a:p>
          <a:p>
            <a:pPr lvl="1"/>
            <a:r>
              <a:rPr lang="nl-NL" dirty="0"/>
              <a:t>Brood roosteren </a:t>
            </a:r>
          </a:p>
          <a:p>
            <a:pPr lvl="1"/>
            <a:r>
              <a:rPr lang="nl-NL" dirty="0"/>
              <a:t>Een tosti maken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2E04B5-FFC0-4366-BEA0-5C362E306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57" y="15653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en afbeelding van Bolletje Ontbijtcrackers spelt volko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97" y="1770112"/>
            <a:ext cx="2290419" cy="22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745" y="1333886"/>
            <a:ext cx="2299516" cy="3162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Productvariatie – brood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8" y="1450748"/>
            <a:ext cx="3320997" cy="3259797"/>
          </a:xfrm>
        </p:spPr>
        <p:txBody>
          <a:bodyPr/>
          <a:lstStyle/>
          <a:p>
            <a:r>
              <a:rPr lang="nl-NL" sz="2000" dirty="0"/>
              <a:t>1 snee brood = gemiddeld 85 kcal </a:t>
            </a:r>
          </a:p>
          <a:p>
            <a:pPr lvl="1"/>
            <a:r>
              <a:rPr lang="nl-NL" dirty="0"/>
              <a:t>2 crackers </a:t>
            </a:r>
          </a:p>
          <a:p>
            <a:pPr lvl="1"/>
            <a:r>
              <a:rPr lang="nl-NL" dirty="0"/>
              <a:t>2 beschuiten </a:t>
            </a:r>
          </a:p>
          <a:p>
            <a:pPr lvl="1"/>
            <a:r>
              <a:rPr lang="nl-NL" dirty="0"/>
              <a:t>3 rijstwafels </a:t>
            </a:r>
          </a:p>
          <a:p>
            <a:r>
              <a:rPr lang="nl-NL" sz="2000" dirty="0"/>
              <a:t>Wederom; etiketten lezen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786503" y="2405449"/>
            <a:ext cx="264904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>
                <a:latin typeface="Avenir Book"/>
              </a:rPr>
              <a:t>Luxe crackers; </a:t>
            </a:r>
          </a:p>
          <a:p>
            <a:r>
              <a:rPr lang="nl-NL" sz="1600" dirty="0">
                <a:latin typeface="Avenir Book"/>
              </a:rPr>
              <a:t>vaak 80-110 kcal/stuk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BE3F80-D623-4330-BDBF-7013DB7D5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466" y="1566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Tussendoortjes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Bij voorkeur een eiwitrijk product of fruit</a:t>
            </a:r>
          </a:p>
          <a:p>
            <a:pPr lvl="1"/>
            <a:r>
              <a:rPr lang="nl-NL" dirty="0"/>
              <a:t>Blokje kaas </a:t>
            </a:r>
          </a:p>
          <a:p>
            <a:pPr lvl="1"/>
            <a:r>
              <a:rPr lang="nl-NL" dirty="0"/>
              <a:t>Plakje vleeswaren </a:t>
            </a:r>
          </a:p>
          <a:p>
            <a:pPr lvl="1"/>
            <a:r>
              <a:rPr lang="nl-NL" dirty="0"/>
              <a:t>Kwark of yoghurt (met fruit) </a:t>
            </a:r>
          </a:p>
          <a:p>
            <a:pPr lvl="1"/>
            <a:r>
              <a:rPr lang="nl-NL" dirty="0"/>
              <a:t>Stuk fruit </a:t>
            </a:r>
          </a:p>
          <a:p>
            <a:pPr lvl="1"/>
            <a:r>
              <a:rPr lang="nl-NL" dirty="0"/>
              <a:t>Cracker met mager hartig beleg</a:t>
            </a:r>
          </a:p>
          <a:p>
            <a:r>
              <a:rPr lang="nl-NL" sz="2000" dirty="0"/>
              <a:t>Bij uitzondering </a:t>
            </a:r>
          </a:p>
          <a:p>
            <a:pPr lvl="1"/>
            <a:r>
              <a:rPr lang="nl-NL" dirty="0"/>
              <a:t>Tussendoortjes met maximaal 100 kcal/stuk 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F776DB-F39E-4C16-BF89-1FDDD9425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409" y="14507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Water, koffie en thee zonder suiker</a:t>
            </a:r>
          </a:p>
          <a:p>
            <a:r>
              <a:rPr lang="nl-NL" sz="2000" dirty="0"/>
              <a:t>Maximaal 5 kcal/100 ml </a:t>
            </a:r>
          </a:p>
          <a:p>
            <a:pPr lvl="1"/>
            <a:r>
              <a:rPr lang="nl-NL" dirty="0"/>
              <a:t>Suikervrije limonade </a:t>
            </a:r>
          </a:p>
          <a:p>
            <a:pPr lvl="1"/>
            <a:r>
              <a:rPr lang="nl-NL" dirty="0"/>
              <a:t>Water met een smaakje, zoals citroen of munt 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B1CB25-BE7A-47FD-8DC0-2E056BBC5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22" y="1501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59" y="2687845"/>
            <a:ext cx="1227523" cy="23300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6009" y="255795"/>
            <a:ext cx="6766069" cy="783638"/>
          </a:xfrm>
        </p:spPr>
        <p:txBody>
          <a:bodyPr/>
          <a:lstStyle/>
          <a:p>
            <a:r>
              <a:rPr lang="nl-NL" dirty="0"/>
              <a:t>Voorbeelden dranken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63" y="1164491"/>
            <a:ext cx="1387818" cy="166878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819" y="1146340"/>
            <a:ext cx="986353" cy="17050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060" y="1182644"/>
            <a:ext cx="1518723" cy="23719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986" y="1076473"/>
            <a:ext cx="1172802" cy="243067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599" y="60093"/>
            <a:ext cx="1038183" cy="217249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7567" y="16723"/>
            <a:ext cx="950696" cy="219814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2078" y="267476"/>
            <a:ext cx="942010" cy="251202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5557" y="2492462"/>
            <a:ext cx="1060452" cy="224171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673" y="3510354"/>
            <a:ext cx="1348882" cy="148596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1729" y="2492463"/>
            <a:ext cx="831258" cy="224171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255" y="2998543"/>
            <a:ext cx="651807" cy="187221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4782" y="3248618"/>
            <a:ext cx="1854755" cy="10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Omgaan met verandering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Hoe kun je omgaan met…. </a:t>
            </a:r>
          </a:p>
          <a:p>
            <a:pPr lvl="1"/>
            <a:r>
              <a:rPr lang="nl-NL" dirty="0"/>
              <a:t>…uit eten gaan</a:t>
            </a:r>
          </a:p>
          <a:p>
            <a:pPr lvl="1"/>
            <a:r>
              <a:rPr lang="nl-NL" dirty="0"/>
              <a:t>…verjaardagen/feestjes</a:t>
            </a:r>
          </a:p>
          <a:p>
            <a:pPr lvl="1"/>
            <a:r>
              <a:rPr lang="nl-NL" dirty="0"/>
              <a:t>…traktaties op werk </a:t>
            </a:r>
          </a:p>
          <a:p>
            <a:pPr lvl="1"/>
            <a:r>
              <a:rPr lang="nl-NL" dirty="0"/>
              <a:t>…smaakveranderingen</a:t>
            </a:r>
          </a:p>
          <a:p>
            <a:pPr lvl="1"/>
            <a:r>
              <a:rPr lang="nl-NL" dirty="0"/>
              <a:t>…een week geen gewichtsverlies</a:t>
            </a:r>
          </a:p>
          <a:p>
            <a:pPr lvl="1"/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2021A-02B3-4B0E-984F-1372A0077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160" y="14646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Ontlastingspatroon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50" y="1450748"/>
            <a:ext cx="4343646" cy="3259797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Uw ontlastingspatroon </a:t>
            </a:r>
          </a:p>
          <a:p>
            <a:pPr marL="0" indent="0">
              <a:buNone/>
            </a:pPr>
            <a:r>
              <a:rPr lang="nl-NL" sz="2000" dirty="0"/>
              <a:t>kan veranderen</a:t>
            </a:r>
          </a:p>
          <a:p>
            <a:endParaRPr lang="nl-NL" sz="2000" dirty="0"/>
          </a:p>
          <a:p>
            <a:r>
              <a:rPr lang="nl-NL" sz="2000" dirty="0"/>
              <a:t>Minimaal 1,5 liter vocht</a:t>
            </a:r>
          </a:p>
          <a:p>
            <a:r>
              <a:rPr lang="nl-NL" sz="2000" dirty="0"/>
              <a:t>Vezels ( groenten, fruit, volkoren brood / crackers / beschuit en pasta of zilvervliesrijst)</a:t>
            </a:r>
          </a:p>
          <a:p>
            <a:r>
              <a:rPr lang="nl-NL" sz="2000" dirty="0"/>
              <a:t>Voldoende beweging </a:t>
            </a:r>
          </a:p>
          <a:p>
            <a:endParaRPr lang="nl-N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62" y="725605"/>
            <a:ext cx="3167005" cy="40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BD5C55-8568-4DA2-BCB3-31FBB860D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84" y="14507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Multivitamine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Bij voorkeur Fit For Me 1 capsule </a:t>
            </a:r>
          </a:p>
          <a:p>
            <a:pPr marL="0" indent="0">
              <a:buNone/>
            </a:pPr>
            <a:r>
              <a:rPr lang="nl-NL" sz="2000" dirty="0"/>
              <a:t> </a:t>
            </a:r>
            <a:r>
              <a:rPr lang="nl-NL" sz="2000" dirty="0" smtClean="0"/>
              <a:t>    </a:t>
            </a:r>
            <a:r>
              <a:rPr lang="nl-NL" sz="2000" b="1" dirty="0" smtClean="0"/>
              <a:t>OF</a:t>
            </a:r>
          </a:p>
          <a:p>
            <a:pPr marL="0" indent="0">
              <a:buNone/>
            </a:pPr>
            <a:r>
              <a:rPr lang="nl-NL" sz="2000" dirty="0"/>
              <a:t> </a:t>
            </a:r>
            <a:r>
              <a:rPr lang="nl-NL" sz="2000" dirty="0" smtClean="0"/>
              <a:t>    Fit </a:t>
            </a:r>
            <a:r>
              <a:rPr lang="nl-NL" sz="2000" dirty="0"/>
              <a:t>For Me kauwtablet + ijzer (</a:t>
            </a:r>
            <a:r>
              <a:rPr lang="nl-NL" sz="2000" dirty="0" err="1"/>
              <a:t>ferro</a:t>
            </a:r>
            <a:r>
              <a:rPr lang="nl-NL" sz="2000" dirty="0"/>
              <a:t>)</a:t>
            </a:r>
          </a:p>
          <a:p>
            <a:r>
              <a:rPr lang="nl-NL" sz="2000" dirty="0"/>
              <a:t>Alternatief: Andere multivitamine speciaal voor bariatrie (</a:t>
            </a:r>
            <a:r>
              <a:rPr lang="nl-NL" sz="2000" dirty="0" err="1"/>
              <a:t>barinutrics</a:t>
            </a:r>
            <a:r>
              <a:rPr lang="nl-NL" sz="2000" dirty="0"/>
              <a:t>, </a:t>
            </a:r>
            <a:r>
              <a:rPr lang="nl-NL" sz="2000" dirty="0" err="1"/>
              <a:t>Flindall</a:t>
            </a:r>
            <a:r>
              <a:rPr lang="nl-NL" sz="2000" dirty="0"/>
              <a:t> WLS, Vitamine op Recept) </a:t>
            </a:r>
          </a:p>
          <a:p>
            <a:r>
              <a:rPr lang="nl-NL" sz="2000" dirty="0"/>
              <a:t>Bij uitzondering: Standaard multivitamine met minimaal 100% ADH + 20-25 microgram vitamine D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Let op: 2 uur tussen zuivel/kaas en multivitamine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99A588-A7A7-4DA5-9BB2-C9A07F548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782" y="15530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Dumpingklachten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450748"/>
            <a:ext cx="7520680" cy="3259797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000" dirty="0"/>
              <a:t>Misselijkheid, hartkloppingen, neiging tot flauwvallen, sterk transpireren, beverigheid en sterk hongergevoel  </a:t>
            </a:r>
          </a:p>
          <a:p>
            <a:pPr marL="0" indent="0">
              <a:buNone/>
            </a:pPr>
            <a:endParaRPr lang="nl-NL" altLang="nl-NL" sz="2000" dirty="0"/>
          </a:p>
          <a:p>
            <a:pPr marL="0" indent="0">
              <a:buNone/>
            </a:pPr>
            <a:r>
              <a:rPr lang="nl-NL" altLang="nl-NL" sz="2000" b="1" dirty="0" smtClean="0"/>
              <a:t>Oorzaak:</a:t>
            </a:r>
            <a:r>
              <a:rPr lang="nl-NL" altLang="nl-NL" sz="2000" dirty="0" smtClean="0"/>
              <a:t>	te </a:t>
            </a:r>
            <a:r>
              <a:rPr lang="nl-NL" altLang="nl-NL" sz="2000" dirty="0"/>
              <a:t>grote, te </a:t>
            </a:r>
            <a:r>
              <a:rPr lang="nl-NL" altLang="nl-NL" sz="2000" dirty="0" smtClean="0"/>
              <a:t>vette/suikerrijke porties </a:t>
            </a:r>
            <a:r>
              <a:rPr lang="nl-NL" altLang="nl-NL" sz="2000" dirty="0"/>
              <a:t>gegeten</a:t>
            </a:r>
          </a:p>
          <a:p>
            <a:pPr marL="0" indent="0">
              <a:buNone/>
            </a:pPr>
            <a:r>
              <a:rPr lang="nl-NL" altLang="nl-NL" sz="2000" b="1" dirty="0" smtClean="0"/>
              <a:t>Advies:</a:t>
            </a:r>
            <a:r>
              <a:rPr lang="nl-NL" altLang="nl-NL" sz="2000" dirty="0" smtClean="0"/>
              <a:t>	volg </a:t>
            </a:r>
            <a:r>
              <a:rPr lang="nl-NL" altLang="nl-NL" sz="2000" dirty="0"/>
              <a:t>de geadviseerde productkeuze </a:t>
            </a:r>
            <a:r>
              <a:rPr lang="nl-NL" altLang="nl-NL" sz="2000" dirty="0" smtClean="0"/>
              <a:t>en 							portiegrootte</a:t>
            </a:r>
            <a:endParaRPr lang="nl-NL" altLang="nl-NL" sz="2000" dirty="0"/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C84FA9-71A7-473A-B511-26B76C448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157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Eettechniek  </a:t>
            </a:r>
            <a:endParaRPr lang="nl-NL" sz="2000" dirty="0"/>
          </a:p>
          <a:p>
            <a:r>
              <a:rPr lang="nl-NL" sz="2000" dirty="0"/>
              <a:t>Eiwitten </a:t>
            </a:r>
          </a:p>
          <a:p>
            <a:r>
              <a:rPr lang="nl-NL" sz="2000" dirty="0"/>
              <a:t>Productvariatie </a:t>
            </a:r>
          </a:p>
          <a:p>
            <a:r>
              <a:rPr lang="nl-NL" sz="2000" dirty="0"/>
              <a:t>Ontlasting </a:t>
            </a:r>
          </a:p>
          <a:p>
            <a:r>
              <a:rPr lang="nl-NL" sz="2000" dirty="0"/>
              <a:t>Vitaminen </a:t>
            </a:r>
          </a:p>
          <a:p>
            <a:r>
              <a:rPr lang="nl-NL" sz="2000" dirty="0"/>
              <a:t>Klachten </a:t>
            </a:r>
          </a:p>
        </p:txBody>
      </p:sp>
    </p:spTree>
    <p:extLst>
      <p:ext uri="{BB962C8B-B14F-4D97-AF65-F5344CB8AC3E}">
        <p14:creationId xmlns:p14="http://schemas.microsoft.com/office/powerpoint/2010/main" val="17591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Voeding bijhouden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28893" y="1355201"/>
            <a:ext cx="7407535" cy="3499432"/>
          </a:xfrm>
        </p:spPr>
        <p:txBody>
          <a:bodyPr/>
          <a:lstStyle/>
          <a:p>
            <a:r>
              <a:rPr lang="nl-NL" sz="2000" dirty="0"/>
              <a:t>Houd in de week voor de afspraak met de diëtist 3 dagen de inname van eten en drinken bij.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 smtClean="0"/>
              <a:t>Noteer </a:t>
            </a:r>
            <a:r>
              <a:rPr lang="nl-NL" sz="2000" dirty="0"/>
              <a:t>wat u eet of drinkt (product/ merk) </a:t>
            </a:r>
            <a:endParaRPr lang="nl-NL" sz="2000" dirty="0" smtClean="0"/>
          </a:p>
          <a:p>
            <a:pPr lvl="1"/>
            <a:r>
              <a:rPr lang="nl-NL" dirty="0"/>
              <a:t>Noteer hoeveel u eet of drinkt (gram/ml)</a:t>
            </a:r>
          </a:p>
          <a:p>
            <a:pPr lvl="1"/>
            <a:r>
              <a:rPr lang="nl-NL" dirty="0"/>
              <a:t>Noteer hoe laat u eet of drinkt</a:t>
            </a:r>
          </a:p>
          <a:p>
            <a:pPr lvl="1"/>
            <a:r>
              <a:rPr lang="nl-NL" dirty="0"/>
              <a:t>Noteer wanneer u klachten heeft en wat de klachten zijn</a:t>
            </a:r>
          </a:p>
          <a:p>
            <a:r>
              <a:rPr lang="nl-NL" sz="2000" dirty="0"/>
              <a:t>Neem uw lijstje mee naar de </a:t>
            </a:r>
            <a:r>
              <a:rPr lang="nl-NL" sz="2000" dirty="0" smtClean="0"/>
              <a:t>polikliniek</a:t>
            </a:r>
          </a:p>
          <a:p>
            <a:pPr marL="0" indent="0">
              <a:buNone/>
            </a:pPr>
            <a:r>
              <a:rPr lang="nl-NL" sz="2000" dirty="0" smtClean="0"/>
              <a:t>     afspraak </a:t>
            </a:r>
            <a:r>
              <a:rPr lang="nl-NL" sz="2000" dirty="0"/>
              <a:t>of gebruik een app. </a:t>
            </a:r>
            <a:endParaRPr lang="nl-NL" sz="2000" dirty="0" smtClean="0"/>
          </a:p>
          <a:p>
            <a:pPr marL="0" indent="0">
              <a:buNone/>
            </a:pPr>
            <a:r>
              <a:rPr lang="nl-NL" sz="2000" dirty="0"/>
              <a:t> </a:t>
            </a:r>
            <a:r>
              <a:rPr lang="nl-NL" sz="2000" dirty="0" smtClean="0"/>
              <a:t>    Bijvoorbeeld</a:t>
            </a:r>
            <a:r>
              <a:rPr lang="nl-NL" sz="2000" dirty="0"/>
              <a:t>: </a:t>
            </a:r>
            <a:r>
              <a:rPr lang="nl-NL" sz="2000" dirty="0" err="1"/>
              <a:t>Fatsecret</a:t>
            </a:r>
            <a:r>
              <a:rPr lang="nl-NL" sz="2000" dirty="0"/>
              <a:t> of Eetmeter</a:t>
            </a:r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</p:txBody>
      </p:sp>
      <p:pic>
        <p:nvPicPr>
          <p:cNvPr id="1026" name="Picture 2" descr="CalorieTeller door FatSecret - Apps op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12" y="3810633"/>
            <a:ext cx="134399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jn Eetmeter - Apps op Google P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573" y="3810633"/>
            <a:ext cx="1043999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9CA32E-69AB-48DF-8C53-6AB742E4B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369" y="13766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Bereikbaarheid diëtist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450748"/>
            <a:ext cx="7238047" cy="32597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Telefoon (010) 291 12 56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Mail </a:t>
            </a:r>
            <a:r>
              <a:rPr lang="nl-NL" altLang="nl-NL" sz="2000" dirty="0" smtClean="0">
                <a:hlinkClick r:id="rId5"/>
              </a:rPr>
              <a:t>dietetiekbariatrie@maasstadziekenhuis.nl</a:t>
            </a:r>
            <a:endParaRPr lang="nl-NL" altLang="nl-NL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Via het </a:t>
            </a:r>
            <a:r>
              <a:rPr lang="nl-NL" altLang="nl-NL" sz="2000" dirty="0" err="1" smtClean="0"/>
              <a:t>patiëntenportaal</a:t>
            </a:r>
            <a:r>
              <a:rPr lang="nl-NL" altLang="nl-NL" sz="2000" dirty="0" smtClean="0"/>
              <a:t> Mijn Maasstad Ziekenhuis</a:t>
            </a:r>
            <a:endParaRPr lang="nl-NL" altLang="nl-NL" sz="2000" dirty="0"/>
          </a:p>
          <a:p>
            <a:pPr marL="0" indent="0">
              <a:buNone/>
            </a:pPr>
            <a:endParaRPr lang="nl-NL" altLang="nl-NL" sz="2000" dirty="0"/>
          </a:p>
          <a:p>
            <a:pPr marL="0" indent="0">
              <a:buNone/>
            </a:pPr>
            <a:r>
              <a:rPr lang="nl-NL" sz="2000" dirty="0"/>
              <a:t>Voor meer informatie zoals voorbeeldmenu’s en richtlijnen zie:  </a:t>
            </a:r>
          </a:p>
          <a:p>
            <a:pPr marL="0" indent="0">
              <a:buNone/>
            </a:pPr>
            <a:r>
              <a:rPr lang="nl-NL" sz="2000" dirty="0"/>
              <a:t>www.maasstadziekenhuis.nl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Ik ben patiënt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Afdelingen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Bariatrie Expertisecentrum voor </a:t>
            </a:r>
            <a:r>
              <a:rPr lang="nl-NL" sz="2000" dirty="0" smtClean="0"/>
              <a:t>obesitas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</a:t>
            </a:r>
            <a:r>
              <a:rPr lang="nl-NL" sz="2000" dirty="0" err="1" smtClean="0"/>
              <a:t>Patiëntenfolders</a:t>
            </a:r>
            <a:endParaRPr lang="nl-NL" sz="2000" dirty="0" smtClean="0"/>
          </a:p>
          <a:p>
            <a:pPr marL="0" indent="0">
              <a:buNone/>
            </a:pPr>
            <a:r>
              <a:rPr lang="nl-NL" sz="1600" dirty="0">
                <a:hlinkClick r:id="rId6"/>
              </a:rPr>
              <a:t>https://www.maasstadziekenhuis.nl/specialismen-afdelingen/chirurgie/bariatrie-expertisecentrum-voor-obesitas/meer-weten/patientenfolders/</a:t>
            </a:r>
            <a:endParaRPr lang="nl-NL" altLang="nl-NL" sz="1600" dirty="0">
              <a:solidFill>
                <a:schemeClr val="tx2"/>
              </a:solidFill>
            </a:endParaRP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AF55B3-6555-4BC8-A414-77833CF8B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782" y="14522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operatie,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een </a:t>
            </a:r>
            <a:r>
              <a:rPr lang="nl-NL" dirty="0"/>
              <a:t>ingrijpende verandering!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648408"/>
            <a:ext cx="6766069" cy="3062137"/>
          </a:xfrm>
        </p:spPr>
        <p:txBody>
          <a:bodyPr/>
          <a:lstStyle/>
          <a:p>
            <a:pPr>
              <a:buNone/>
            </a:pPr>
            <a:endParaRPr lang="nl-NL" altLang="nl-NL" sz="2400" b="1" dirty="0"/>
          </a:p>
          <a:p>
            <a:pPr>
              <a:buNone/>
            </a:pPr>
            <a:r>
              <a:rPr lang="nl-NL" altLang="nl-NL" sz="2400" b="1" dirty="0"/>
              <a:t>Onbewust eten </a:t>
            </a:r>
            <a:r>
              <a:rPr lang="nl-NL" altLang="nl-NL" sz="2400" b="1" dirty="0">
                <a:sym typeface="Wingdings" pitchFamily="2" charset="2"/>
              </a:rPr>
              <a:t></a:t>
            </a:r>
            <a:r>
              <a:rPr lang="nl-NL" altLang="nl-NL" sz="2400" b="1" dirty="0"/>
              <a:t> Bewust eten</a:t>
            </a:r>
          </a:p>
          <a:p>
            <a:pPr>
              <a:buNone/>
            </a:pPr>
            <a:endParaRPr lang="nl-NL" altLang="nl-NL" sz="2400" dirty="0"/>
          </a:p>
          <a:p>
            <a:r>
              <a:rPr lang="nl-NL" altLang="nl-NL" sz="2000" dirty="0"/>
              <a:t>Nadenken over wat je eet</a:t>
            </a:r>
          </a:p>
          <a:p>
            <a:r>
              <a:rPr lang="nl-NL" altLang="nl-NL" sz="2000" dirty="0"/>
              <a:t>Nadenken hoe je eet</a:t>
            </a:r>
          </a:p>
          <a:p>
            <a:r>
              <a:rPr lang="nl-NL" altLang="nl-NL" sz="2000" dirty="0"/>
              <a:t>Nadenken wanneer je eet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82CFF8-9155-48FA-A844-2CF85AA31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08" y="2165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Gastric bypass</a:t>
            </a:r>
          </a:p>
        </p:txBody>
      </p:sp>
      <p:pic>
        <p:nvPicPr>
          <p:cNvPr id="4" name="Afbeelding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21" y="1450975"/>
            <a:ext cx="2374559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47112A-12C0-49E7-A72D-1FA48A924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48" y="1450974"/>
            <a:ext cx="406800" cy="4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Gastric </a:t>
            </a:r>
            <a:r>
              <a:rPr lang="nl-NL" dirty="0" err="1"/>
              <a:t>sleeve</a:t>
            </a:r>
            <a:endParaRPr lang="nl-NL" dirty="0"/>
          </a:p>
        </p:txBody>
      </p:sp>
      <p:pic>
        <p:nvPicPr>
          <p:cNvPr id="4" name="Picture 4" descr="Sleev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09" y="1450975"/>
            <a:ext cx="2979783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9F48E0-329B-4A30-B39F-FC44F7727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49" y="1319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Eettechniek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50" y="1450748"/>
            <a:ext cx="5315206" cy="3259797"/>
          </a:xfrm>
        </p:spPr>
        <p:txBody>
          <a:bodyPr/>
          <a:lstStyle/>
          <a:p>
            <a:pPr marL="257175" indent="-257175"/>
            <a:r>
              <a:rPr lang="nl-NL" altLang="nl-NL" sz="2000" dirty="0"/>
              <a:t>Goed kauwen: 30 keer op één hap</a:t>
            </a:r>
          </a:p>
          <a:p>
            <a:pPr marL="257175" indent="-257175"/>
            <a:r>
              <a:rPr lang="nl-NL" altLang="nl-NL" sz="2000" dirty="0"/>
              <a:t>Maaltijd: 30 - 45 minuten</a:t>
            </a:r>
          </a:p>
          <a:p>
            <a:pPr marL="257175" indent="-257175"/>
            <a:r>
              <a:rPr lang="nl-NL" altLang="nl-NL" sz="2000" dirty="0"/>
              <a:t>Stoppen bij vol gevoel</a:t>
            </a:r>
          </a:p>
          <a:p>
            <a:pPr marL="257175" indent="-257175"/>
            <a:r>
              <a:rPr lang="nl-NL" altLang="nl-NL" sz="2000" dirty="0"/>
              <a:t>Kleine porties: eten afwegen</a:t>
            </a:r>
          </a:p>
          <a:p>
            <a:pPr marL="257175" indent="-257175"/>
            <a:r>
              <a:rPr lang="nl-NL" altLang="nl-NL" sz="2000" dirty="0"/>
              <a:t>Klein bestek en servies gebruiken</a:t>
            </a:r>
          </a:p>
          <a:p>
            <a:pPr marL="257175" indent="-257175"/>
            <a:r>
              <a:rPr lang="nl-NL" altLang="nl-NL" sz="2000" dirty="0"/>
              <a:t>Eten en drinken niet combineren: 30 minuten wachten</a:t>
            </a:r>
          </a:p>
          <a:p>
            <a:pPr marL="257175" indent="-257175"/>
            <a:r>
              <a:rPr lang="nl-NL" altLang="nl-NL" sz="2000" dirty="0"/>
              <a:t>Eten zonder afleiding</a:t>
            </a:r>
          </a:p>
          <a:p>
            <a:pPr marL="257175" indent="-257175"/>
            <a:r>
              <a:rPr lang="nl-NL" altLang="nl-NL" sz="2000" dirty="0"/>
              <a:t>Lichaamshouding tijdens het eten: rechtop</a:t>
            </a:r>
          </a:p>
          <a:p>
            <a:pPr marL="257175" indent="-257175"/>
            <a:endParaRPr lang="nl-NL" altLang="nl-NL" sz="2000" dirty="0"/>
          </a:p>
          <a:p>
            <a:endParaRPr lang="nl-NL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2" t="22092" r="36248" b="27584"/>
          <a:stretch/>
        </p:blipFill>
        <p:spPr bwMode="auto">
          <a:xfrm>
            <a:off x="6622408" y="1450748"/>
            <a:ext cx="2506520" cy="30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06F993-B3CC-4DA8-BA22-A7BD27EB3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49" y="14507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5749" y="307571"/>
            <a:ext cx="6766069" cy="1123135"/>
          </a:xfrm>
        </p:spPr>
        <p:txBody>
          <a:bodyPr/>
          <a:lstStyle/>
          <a:p>
            <a:r>
              <a:rPr lang="nl-NL" dirty="0"/>
              <a:t>Vanaf week 3: </a:t>
            </a:r>
            <a:r>
              <a:rPr lang="nl-NL" dirty="0" smtClean="0"/>
              <a:t>Gezonde </a:t>
            </a:r>
            <a:r>
              <a:rPr lang="nl-NL" dirty="0"/>
              <a:t>voeding met extra eiwitten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15749" y="1357731"/>
            <a:ext cx="7828251" cy="3105680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Streven naar +/- 1000 kcal en minimaal 60 gram eiwit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/>
              <a:t>3 sneden volkorenbrood, halvarine, mager hartig </a:t>
            </a:r>
            <a:r>
              <a:rPr lang="nl-NL" altLang="nl-NL" sz="2000" dirty="0" smtClean="0"/>
              <a:t>beleg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3 </a:t>
            </a:r>
            <a:r>
              <a:rPr lang="nl-NL" altLang="nl-NL" sz="2000" dirty="0"/>
              <a:t>x 150ml melkproducten waarvan minimaal 1x ‘</a:t>
            </a:r>
            <a:r>
              <a:rPr lang="nl-NL" altLang="nl-NL" sz="2000" dirty="0" smtClean="0"/>
              <a:t>eiwitrijk’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1-2 </a:t>
            </a:r>
            <a:r>
              <a:rPr lang="nl-NL" altLang="nl-NL" sz="2000" dirty="0"/>
              <a:t>porties fruit (alle soorten, liever geen </a:t>
            </a:r>
            <a:r>
              <a:rPr lang="nl-NL" altLang="nl-NL" sz="2000" dirty="0" smtClean="0"/>
              <a:t>smoothie)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 smtClean="0"/>
              <a:t>Warme </a:t>
            </a:r>
            <a:r>
              <a:rPr lang="nl-NL" altLang="nl-NL" sz="2000" dirty="0"/>
              <a:t>maaltijd, bestaande uit: </a:t>
            </a:r>
          </a:p>
          <a:p>
            <a:pPr lvl="1"/>
            <a:r>
              <a:rPr lang="nl-NL" altLang="nl-NL" dirty="0"/>
              <a:t>50-100 gram mager vlees/vis/gevogelte/vleesvervanger</a:t>
            </a:r>
          </a:p>
          <a:p>
            <a:pPr lvl="1"/>
            <a:r>
              <a:rPr lang="nl-NL" altLang="nl-NL" dirty="0"/>
              <a:t>100 gram groenten </a:t>
            </a:r>
          </a:p>
          <a:p>
            <a:pPr lvl="1"/>
            <a:r>
              <a:rPr lang="nl-NL" altLang="nl-NL" dirty="0"/>
              <a:t>0-50 gram aardappelen/volkorenpasta/zilvervliesrijst </a:t>
            </a:r>
            <a:r>
              <a:rPr lang="nl-NL" altLang="nl-NL" dirty="0" smtClean="0"/>
              <a:t>en dergelijke</a:t>
            </a:r>
            <a:endParaRPr lang="nl-NL" alt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000" dirty="0"/>
              <a:t>Totaal 1500 ml vocht </a:t>
            </a:r>
            <a:r>
              <a:rPr lang="nl-NL" altLang="nl-NL" sz="2000" dirty="0" smtClean="0"/>
              <a:t>inclusief </a:t>
            </a:r>
            <a:r>
              <a:rPr lang="nl-NL" altLang="nl-NL" sz="2000" dirty="0"/>
              <a:t>melkproducten en fruit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9E4288-473A-4F59-A95C-3883E847A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455" y="1430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4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Eiwitten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Belangrijk voor behoud van spiermassa/conditie tijdens afvallen</a:t>
            </a:r>
          </a:p>
          <a:p>
            <a:r>
              <a:rPr lang="nl-NL" sz="2000" dirty="0"/>
              <a:t>In combinatie met voldoende bewegen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32D6D4-2290-4CA9-8711-BCEA75F53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623" y="1430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en afbeelding van AH Magere Franse kw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22" y="3216902"/>
            <a:ext cx="1178312" cy="11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Eiwitten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357471"/>
              </p:ext>
            </p:extLst>
          </p:nvPr>
        </p:nvGraphicFramePr>
        <p:xfrm>
          <a:off x="1316038" y="1450975"/>
          <a:ext cx="7300740" cy="3186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4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6928">
                <a:tc>
                  <a:txBody>
                    <a:bodyPr/>
                    <a:lstStyle/>
                    <a:p>
                      <a:r>
                        <a:rPr lang="nl-NL" b="1" dirty="0"/>
                        <a:t>Dierlijk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Plantaardig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Afbeeldingsresultaat voor kipfi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1" y="1785403"/>
            <a:ext cx="1443485" cy="10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zal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66" y="1555739"/>
            <a:ext cx="1360189" cy="10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ka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28" y="3221265"/>
            <a:ext cx="1417852" cy="10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mel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80" y="3424167"/>
            <a:ext cx="1391038" cy="107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kwar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30" y="8718758"/>
            <a:ext cx="398074" cy="3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3626" y="2633552"/>
            <a:ext cx="1299316" cy="752961"/>
          </a:xfrm>
          <a:prstGeom prst="rect">
            <a:avLst/>
          </a:prstGeom>
        </p:spPr>
      </p:pic>
      <p:pic>
        <p:nvPicPr>
          <p:cNvPr id="1046" name="Picture 22" descr="Afbeeldingsresultaat voor peulvrucht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21" y="1872633"/>
            <a:ext cx="2436974" cy="14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1248" y="1691411"/>
            <a:ext cx="1318066" cy="1285055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1639330" y="2158314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15 gram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106301" y="1852039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10 gram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507467" y="2141437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3 gram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1671510" y="3597745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6 gram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2918436" y="2807189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6 gram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3224443" y="3931977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6 gram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4530252" y="3620162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12 gram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6572162" y="2406604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4 gram</a:t>
            </a:r>
          </a:p>
        </p:txBody>
      </p:sp>
      <p:pic>
        <p:nvPicPr>
          <p:cNvPr id="5" name="Picture 4" descr="Een afbeelding van Garden Gourmet Vegetarische kaasbur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3" y="3303114"/>
            <a:ext cx="1294328" cy="12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6056046" y="3747197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7 gram</a:t>
            </a:r>
          </a:p>
        </p:txBody>
      </p:sp>
      <p:pic>
        <p:nvPicPr>
          <p:cNvPr id="3" name="Picture 2" descr="Een afbeelding van AH Soja drink ongezo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08" y="3274528"/>
            <a:ext cx="1295416" cy="12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kstvak 31"/>
          <p:cNvSpPr txBox="1"/>
          <p:nvPr/>
        </p:nvSpPr>
        <p:spPr>
          <a:xfrm>
            <a:off x="7375793" y="3751641"/>
            <a:ext cx="925629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5 gram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928012-E6D1-48F0-93BC-F7A82C2A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5782" y="1445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3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Maasstad">
      <a:dk1>
        <a:sysClr val="windowText" lastClr="000000"/>
      </a:dk1>
      <a:lt1>
        <a:sysClr val="window" lastClr="FFFFFF"/>
      </a:lt1>
      <a:dk2>
        <a:srgbClr val="4A4A4A"/>
      </a:dk2>
      <a:lt2>
        <a:srgbClr val="F7901E"/>
      </a:lt2>
      <a:accent1>
        <a:srgbClr val="6E6E6E"/>
      </a:accent1>
      <a:accent2>
        <a:srgbClr val="929292"/>
      </a:accent2>
      <a:accent3>
        <a:srgbClr val="B7B7B7"/>
      </a:accent3>
      <a:accent4>
        <a:srgbClr val="DBDBDB"/>
      </a:accent4>
      <a:accent5>
        <a:srgbClr val="F9A64B"/>
      </a:accent5>
      <a:accent6>
        <a:srgbClr val="FABC78"/>
      </a:accent6>
      <a:hlink>
        <a:srgbClr val="FCD3A5"/>
      </a:hlink>
      <a:folHlink>
        <a:srgbClr val="FDE9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MZ_ ambities v2_DEF.pptx" id="{0AE76566-9077-48E3-AECF-488FFF5F2ABD}" vid="{D4417BD6-8698-45B5-9C3E-92DEA2F8502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</TotalTime>
  <Words>1247</Words>
  <Application>Microsoft Office PowerPoint</Application>
  <PresentationFormat>Diavoorstelling (16:9)</PresentationFormat>
  <Paragraphs>215</Paragraphs>
  <Slides>21</Slides>
  <Notes>16</Notes>
  <HiddenSlides>0</HiddenSlides>
  <MMClips>19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Avenir Book</vt:lpstr>
      <vt:lpstr>Calibri</vt:lpstr>
      <vt:lpstr>Wingdings</vt:lpstr>
      <vt:lpstr>Office-thema</vt:lpstr>
      <vt:lpstr>Voeding bij een gastric bypass/sleeve</vt:lpstr>
      <vt:lpstr>Programma</vt:lpstr>
      <vt:lpstr>De operatie,  een ingrijpende verandering! </vt:lpstr>
      <vt:lpstr>Gastric bypass</vt:lpstr>
      <vt:lpstr>Gastric sleeve</vt:lpstr>
      <vt:lpstr>Eettechniek</vt:lpstr>
      <vt:lpstr>Vanaf week 3: Gezonde voeding met extra eiwitten </vt:lpstr>
      <vt:lpstr>Eiwitten</vt:lpstr>
      <vt:lpstr>Eiwitten</vt:lpstr>
      <vt:lpstr>Productvariatie - zuivel</vt:lpstr>
      <vt:lpstr>Productvariatie – brood </vt:lpstr>
      <vt:lpstr>Productvariatie – brood </vt:lpstr>
      <vt:lpstr>Tussendoortjes</vt:lpstr>
      <vt:lpstr>Dranken</vt:lpstr>
      <vt:lpstr>Voorbeelden dranken</vt:lpstr>
      <vt:lpstr>Omgaan met verandering</vt:lpstr>
      <vt:lpstr>Ontlastingspatroon</vt:lpstr>
      <vt:lpstr>Multivitamine</vt:lpstr>
      <vt:lpstr>Dumpingklachten </vt:lpstr>
      <vt:lpstr>Voeding bijhouden </vt:lpstr>
      <vt:lpstr>Bereikbaarheid diëtist</vt:lpstr>
    </vt:vector>
  </TitlesOfParts>
  <Company>Maasstad Ziekenhuis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Voeding bij een gastric bypass/sleeve</dc:title>
  <dc:creator>Boes, A.J. (Joanne)</dc:creator>
  <cp:lastModifiedBy>Tempel-Hoesen, D.A.M. (Debby)</cp:lastModifiedBy>
  <cp:revision>52</cp:revision>
  <cp:lastPrinted>2014-02-24T09:13:05Z</cp:lastPrinted>
  <dcterms:created xsi:type="dcterms:W3CDTF">2020-02-07T10:39:55Z</dcterms:created>
  <dcterms:modified xsi:type="dcterms:W3CDTF">2020-06-19T11:05:25Z</dcterms:modified>
  <cp:contentStatus/>
</cp:coreProperties>
</file>